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0"/>
  </p:notesMasterIdLst>
  <p:sldIdLst>
    <p:sldId id="294" r:id="rId2"/>
    <p:sldId id="427" r:id="rId3"/>
    <p:sldId id="306" r:id="rId4"/>
    <p:sldId id="358" r:id="rId5"/>
    <p:sldId id="349" r:id="rId6"/>
    <p:sldId id="404" r:id="rId7"/>
    <p:sldId id="413" r:id="rId8"/>
    <p:sldId id="386" r:id="rId9"/>
    <p:sldId id="384" r:id="rId10"/>
    <p:sldId id="420" r:id="rId11"/>
    <p:sldId id="263" r:id="rId12"/>
    <p:sldId id="424" r:id="rId13"/>
    <p:sldId id="329" r:id="rId14"/>
    <p:sldId id="369" r:id="rId15"/>
    <p:sldId id="332" r:id="rId16"/>
    <p:sldId id="371" r:id="rId17"/>
    <p:sldId id="372" r:id="rId18"/>
    <p:sldId id="331" r:id="rId19"/>
    <p:sldId id="354" r:id="rId20"/>
    <p:sldId id="351" r:id="rId21"/>
    <p:sldId id="414" r:id="rId22"/>
    <p:sldId id="419" r:id="rId23"/>
    <p:sldId id="415" r:id="rId24"/>
    <p:sldId id="407" r:id="rId25"/>
    <p:sldId id="409" r:id="rId26"/>
    <p:sldId id="276" r:id="rId27"/>
    <p:sldId id="319" r:id="rId28"/>
    <p:sldId id="417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285" r:id="rId37"/>
    <p:sldId id="421" r:id="rId38"/>
    <p:sldId id="321" r:id="rId39"/>
    <p:sldId id="423" r:id="rId40"/>
    <p:sldId id="422" r:id="rId41"/>
    <p:sldId id="360" r:id="rId42"/>
    <p:sldId id="361" r:id="rId43"/>
    <p:sldId id="362" r:id="rId44"/>
    <p:sldId id="363" r:id="rId45"/>
    <p:sldId id="364" r:id="rId46"/>
    <p:sldId id="425" r:id="rId47"/>
    <p:sldId id="426" r:id="rId48"/>
    <p:sldId id="295" r:id="rId49"/>
  </p:sldIdLst>
  <p:sldSz cx="9144000" cy="5143500" type="screen16x9"/>
  <p:notesSz cx="6692900" cy="9867900"/>
  <p:embeddedFontLst>
    <p:embeddedFont>
      <p:font typeface="Lora" panose="020B0604020202020204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Open Sans" panose="020B0604020202020204" charset="0"/>
      <p:regular r:id="rId59"/>
      <p:bold r:id="rId60"/>
      <p:italic r:id="rId61"/>
      <p:boldItalic r:id="rId62"/>
    </p:embeddedFont>
    <p:embeddedFont>
      <p:font typeface="Nunito Sans" panose="020B060402020202020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4D79"/>
    <a:srgbClr val="008000"/>
    <a:srgbClr val="FF66CC"/>
    <a:srgbClr val="FF7575"/>
    <a:srgbClr val="B974EC"/>
    <a:srgbClr val="64944F"/>
    <a:srgbClr val="FFFF99"/>
    <a:srgbClr val="F8BECC"/>
    <a:srgbClr val="FF7C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3E50235-CE66-4610-A299-50E136E08E2B}">
  <a:tblStyle styleId="{23E50235-CE66-4610-A299-50E136E08E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51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30446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946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57e566a52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57e566a52_0_202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327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57e566a52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57e566a52_0_202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305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57e566a52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57e566a52_0_251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6286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57e566a52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4950" y="800100"/>
            <a:ext cx="7100888" cy="3995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57e566a52_0_202:notes"/>
          <p:cNvSpPr txBox="1">
            <a:spLocks noGrp="1"/>
          </p:cNvSpPr>
          <p:nvPr>
            <p:ph type="body" idx="1"/>
          </p:nvPr>
        </p:nvSpPr>
        <p:spPr>
          <a:xfrm>
            <a:off x="663404" y="5061583"/>
            <a:ext cx="5307222" cy="4795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12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57e566a52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4950" y="800100"/>
            <a:ext cx="7100888" cy="3995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57e566a52_0_202:notes"/>
          <p:cNvSpPr txBox="1">
            <a:spLocks noGrp="1"/>
          </p:cNvSpPr>
          <p:nvPr>
            <p:ph type="body" idx="1"/>
          </p:nvPr>
        </p:nvSpPr>
        <p:spPr>
          <a:xfrm>
            <a:off x="663404" y="5061583"/>
            <a:ext cx="5307222" cy="4795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043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57e566a52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57e566a52_0_202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32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57e566a52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57e566a52_0_202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966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57e566a52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4950" y="800100"/>
            <a:ext cx="7100888" cy="3995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57e566a52_0_202:notes"/>
          <p:cNvSpPr txBox="1">
            <a:spLocks noGrp="1"/>
          </p:cNvSpPr>
          <p:nvPr>
            <p:ph type="body" idx="1"/>
          </p:nvPr>
        </p:nvSpPr>
        <p:spPr>
          <a:xfrm>
            <a:off x="663404" y="5061583"/>
            <a:ext cx="5307222" cy="4795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151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57e566a52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4950" y="800100"/>
            <a:ext cx="7100888" cy="3995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57e566a52_0_202:notes"/>
          <p:cNvSpPr txBox="1">
            <a:spLocks noGrp="1"/>
          </p:cNvSpPr>
          <p:nvPr>
            <p:ph type="body" idx="1"/>
          </p:nvPr>
        </p:nvSpPr>
        <p:spPr>
          <a:xfrm>
            <a:off x="663404" y="5061583"/>
            <a:ext cx="5307222" cy="4795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675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57e566a52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57e566a52_0_202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92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57e56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57e566a52_0_0:notes"/>
          <p:cNvSpPr txBox="1">
            <a:spLocks noGrp="1"/>
          </p:cNvSpPr>
          <p:nvPr>
            <p:ph type="body" idx="1"/>
          </p:nvPr>
        </p:nvSpPr>
        <p:spPr>
          <a:xfrm>
            <a:off x="669291" y="4687253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230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57e566a52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57e566a52_0_202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934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57e566a52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57e566a52_0_319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7807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57e566a52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57e566a52_0_319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418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57e566a52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57e566a52_0_319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329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57e566a52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57e566a52_0_319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37406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57e566a52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57e566a52_0_319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139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4590006fd7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4590006fd7_1_105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090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4590006fd7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4590006fd7_1_105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0838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4590006fd7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4590006fd7_1_105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364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4590006fd7_1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4590006fd7_1_288:notes"/>
          <p:cNvSpPr txBox="1">
            <a:spLocks noGrp="1"/>
          </p:cNvSpPr>
          <p:nvPr>
            <p:ph type="body" idx="1"/>
          </p:nvPr>
        </p:nvSpPr>
        <p:spPr>
          <a:xfrm>
            <a:off x="669290" y="4687253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69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57e56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57e566a52_0_0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84596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4590006fd7_1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4590006fd7_1_288:notes"/>
          <p:cNvSpPr txBox="1">
            <a:spLocks noGrp="1"/>
          </p:cNvSpPr>
          <p:nvPr>
            <p:ph type="body" idx="1"/>
          </p:nvPr>
        </p:nvSpPr>
        <p:spPr>
          <a:xfrm>
            <a:off x="669290" y="4687253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2758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4590006fd7_1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4590006fd7_1_288:notes"/>
          <p:cNvSpPr txBox="1">
            <a:spLocks noGrp="1"/>
          </p:cNvSpPr>
          <p:nvPr>
            <p:ph type="body" idx="1"/>
          </p:nvPr>
        </p:nvSpPr>
        <p:spPr>
          <a:xfrm>
            <a:off x="669290" y="4687253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1298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4590006fd7_1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4590006fd7_1_288:notes"/>
          <p:cNvSpPr txBox="1">
            <a:spLocks noGrp="1"/>
          </p:cNvSpPr>
          <p:nvPr>
            <p:ph type="body" idx="1"/>
          </p:nvPr>
        </p:nvSpPr>
        <p:spPr>
          <a:xfrm>
            <a:off x="669290" y="4687253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2129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4590006fd7_1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4590006fd7_1_288:notes"/>
          <p:cNvSpPr txBox="1">
            <a:spLocks noGrp="1"/>
          </p:cNvSpPr>
          <p:nvPr>
            <p:ph type="body" idx="1"/>
          </p:nvPr>
        </p:nvSpPr>
        <p:spPr>
          <a:xfrm>
            <a:off x="669290" y="4687253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2129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4590006fd7_1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4590006fd7_1_288:notes"/>
          <p:cNvSpPr txBox="1">
            <a:spLocks noGrp="1"/>
          </p:cNvSpPr>
          <p:nvPr>
            <p:ph type="body" idx="1"/>
          </p:nvPr>
        </p:nvSpPr>
        <p:spPr>
          <a:xfrm>
            <a:off x="669290" y="4687253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57307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4590006fd7_1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4590006fd7_1_288:notes"/>
          <p:cNvSpPr txBox="1">
            <a:spLocks noGrp="1"/>
          </p:cNvSpPr>
          <p:nvPr>
            <p:ph type="body" idx="1"/>
          </p:nvPr>
        </p:nvSpPr>
        <p:spPr>
          <a:xfrm>
            <a:off x="669290" y="4687253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2129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4590006fd7_1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4590006fd7_1_288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2357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4590006fd7_1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4590006fd7_1_288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42850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4590006fd7_1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4590006fd7_1_288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33825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4590006fd7_1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4590006fd7_1_288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443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57e56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57e566a52_0_0:notes"/>
          <p:cNvSpPr txBox="1">
            <a:spLocks noGrp="1"/>
          </p:cNvSpPr>
          <p:nvPr>
            <p:ph type="body" idx="1"/>
          </p:nvPr>
        </p:nvSpPr>
        <p:spPr>
          <a:xfrm>
            <a:off x="669291" y="4687254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4513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4590006fd7_1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4590006fd7_1_288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126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4590006fd7_1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8" y="728663"/>
            <a:ext cx="6467475" cy="3638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4590006fd7_1_288:notes"/>
          <p:cNvSpPr txBox="1">
            <a:spLocks noGrp="1"/>
          </p:cNvSpPr>
          <p:nvPr>
            <p:ph type="body" idx="1"/>
          </p:nvPr>
        </p:nvSpPr>
        <p:spPr>
          <a:xfrm>
            <a:off x="654740" y="4610412"/>
            <a:ext cx="5237922" cy="4367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2569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8" y="728663"/>
            <a:ext cx="6467475" cy="3638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54740" y="4610412"/>
            <a:ext cx="5237922" cy="436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03801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57e566a52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8" y="728663"/>
            <a:ext cx="6467475" cy="3638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57e566a52_0_298:notes"/>
          <p:cNvSpPr txBox="1">
            <a:spLocks noGrp="1"/>
          </p:cNvSpPr>
          <p:nvPr>
            <p:ph type="body" idx="1"/>
          </p:nvPr>
        </p:nvSpPr>
        <p:spPr>
          <a:xfrm>
            <a:off x="654740" y="4610412"/>
            <a:ext cx="5237922" cy="4367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0159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57e566a52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8" y="728663"/>
            <a:ext cx="6467475" cy="3638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57e566a52_0_298:notes"/>
          <p:cNvSpPr txBox="1">
            <a:spLocks noGrp="1"/>
          </p:cNvSpPr>
          <p:nvPr>
            <p:ph type="body" idx="1"/>
          </p:nvPr>
        </p:nvSpPr>
        <p:spPr>
          <a:xfrm>
            <a:off x="654740" y="4610412"/>
            <a:ext cx="5237922" cy="4367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9358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790575"/>
            <a:ext cx="7021513" cy="3951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p32:notes"/>
          <p:cNvSpPr txBox="1">
            <a:spLocks noGrp="1"/>
          </p:cNvSpPr>
          <p:nvPr>
            <p:ph type="body" idx="1"/>
          </p:nvPr>
        </p:nvSpPr>
        <p:spPr>
          <a:xfrm>
            <a:off x="647465" y="5005019"/>
            <a:ext cx="5179723" cy="474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0559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4590006fd7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4590006fd7_1_105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1213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94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57e56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57e566a52_0_0:notes"/>
          <p:cNvSpPr txBox="1">
            <a:spLocks noGrp="1"/>
          </p:cNvSpPr>
          <p:nvPr>
            <p:ph type="body" idx="1"/>
          </p:nvPr>
        </p:nvSpPr>
        <p:spPr>
          <a:xfrm>
            <a:off x="669291" y="4687253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927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57e56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57e566a52_0_0:notes"/>
          <p:cNvSpPr txBox="1">
            <a:spLocks noGrp="1"/>
          </p:cNvSpPr>
          <p:nvPr>
            <p:ph type="body" idx="1"/>
          </p:nvPr>
        </p:nvSpPr>
        <p:spPr>
          <a:xfrm>
            <a:off x="669291" y="4687253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9185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57e56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57e566a52_0_0:notes"/>
          <p:cNvSpPr txBox="1">
            <a:spLocks noGrp="1"/>
          </p:cNvSpPr>
          <p:nvPr>
            <p:ph type="body" idx="1"/>
          </p:nvPr>
        </p:nvSpPr>
        <p:spPr>
          <a:xfrm>
            <a:off x="669291" y="4687253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187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57e566a52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57e566a52_0_298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758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57e566a52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8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57e566a52_0_298:notes"/>
          <p:cNvSpPr txBox="1">
            <a:spLocks noGrp="1"/>
          </p:cNvSpPr>
          <p:nvPr>
            <p:ph type="body" idx="1"/>
          </p:nvPr>
        </p:nvSpPr>
        <p:spPr>
          <a:xfrm>
            <a:off x="669291" y="4687255"/>
            <a:ext cx="535432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08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76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highlight>
                  <a:srgbClr val="FFCD00"/>
                </a:highlight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highlight>
                  <a:srgbClr val="FFCD00"/>
                </a:highlight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highlight>
                  <a:srgbClr val="FFCD00"/>
                </a:highlight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highlight>
                  <a:srgbClr val="FFCD00"/>
                </a:highlight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highlight>
                  <a:srgbClr val="FFCD00"/>
                </a:highlight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highlight>
                  <a:srgbClr val="FFCD00"/>
                </a:highlight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highlight>
                  <a:srgbClr val="FFCD00"/>
                </a:highlight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highlight>
                  <a:srgbClr val="FFCD00"/>
                </a:highlight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highlight>
                  <a:srgbClr val="FFCD00"/>
                </a:highlight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9pPr>
          </a:lstStyle>
          <a:p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43613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uCQAK0Nw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daxRA43uoQ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png"/><Relationship Id="rId9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8588"/>
            <a:ext cx="9144000" cy="5272088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863600" y="8467"/>
            <a:ext cx="7416800" cy="1439334"/>
          </a:xfrm>
          <a:prstGeom prst="rect">
            <a:avLst/>
          </a:prstGeom>
          <a:solidFill>
            <a:srgbClr val="FFC000">
              <a:alpha val="2900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Художественная литература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/>
            </a:r>
            <a:br>
              <a:rPr lang="ru-RU" sz="3200" b="1" dirty="0">
                <a:solidFill>
                  <a:schemeClr val="bg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Новинки: январь–март 2019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78667" y="2507457"/>
            <a:ext cx="1397000" cy="5095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#Редакция_1</a:t>
            </a:r>
            <a:b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Издательство «Эксмо»</a:t>
            </a:r>
            <a:endParaRPr sz="10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литература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9" name="Google Shape;189;p20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500225" y="116650"/>
            <a:ext cx="19563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</a:t>
            </a:r>
            <a:r>
              <a:rPr lang="ru" sz="11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стросюжетная литература. Хиты</a:t>
            </a:r>
            <a:endParaRPr dirty="0"/>
          </a:p>
        </p:txBody>
      </p:sp>
      <p:pic>
        <p:nvPicPr>
          <p:cNvPr id="191" name="Google Shape;191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75" y="75550"/>
            <a:ext cx="519279" cy="4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61;p14"/>
          <p:cNvSpPr txBox="1">
            <a:spLocks/>
          </p:cNvSpPr>
          <p:nvPr/>
        </p:nvSpPr>
        <p:spPr>
          <a:xfrm>
            <a:off x="416249" y="4238147"/>
            <a:ext cx="2124252" cy="29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Февраль, 14 000 экз.</a:t>
            </a:r>
          </a:p>
          <a:p>
            <a:pPr algn="ctr">
              <a:buSzPts val="1100"/>
            </a:pP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20" name="Google Shape;61;p14"/>
          <p:cNvSpPr txBox="1">
            <a:spLocks/>
          </p:cNvSpPr>
          <p:nvPr/>
        </p:nvSpPr>
        <p:spPr>
          <a:xfrm>
            <a:off x="500225" y="789233"/>
            <a:ext cx="2124252" cy="29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Дарья </a:t>
            </a:r>
            <a:r>
              <a:rPr lang="ru-RU" sz="14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Дезомбре</a:t>
            </a:r>
            <a:endParaRPr lang="ru-RU" sz="1400" dirty="0" smtClean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ru-RU" sz="1600" dirty="0"/>
          </a:p>
        </p:txBody>
      </p:sp>
      <p:sp>
        <p:nvSpPr>
          <p:cNvPr id="21" name="Google Shape;61;p14"/>
          <p:cNvSpPr txBox="1">
            <a:spLocks/>
          </p:cNvSpPr>
          <p:nvPr/>
        </p:nvSpPr>
        <p:spPr>
          <a:xfrm>
            <a:off x="6554775" y="785849"/>
            <a:ext cx="2124252" cy="29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Татьяна Степанова</a:t>
            </a:r>
            <a:endParaRPr lang="ru-RU" sz="1400" dirty="0" smtClean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ru-RU" sz="1600" dirty="0"/>
          </a:p>
        </p:txBody>
      </p:sp>
      <p:sp>
        <p:nvSpPr>
          <p:cNvPr id="22" name="Google Shape;61;p14"/>
          <p:cNvSpPr txBox="1">
            <a:spLocks/>
          </p:cNvSpPr>
          <p:nvPr/>
        </p:nvSpPr>
        <p:spPr>
          <a:xfrm>
            <a:off x="3527500" y="800733"/>
            <a:ext cx="2124252" cy="29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Николай Свечин</a:t>
            </a:r>
            <a:endParaRPr lang="ru-RU" sz="1400" dirty="0" smtClean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ru-RU" sz="1600" dirty="0"/>
          </a:p>
        </p:txBody>
      </p:sp>
      <p:sp>
        <p:nvSpPr>
          <p:cNvPr id="23" name="Google Shape;61;p14"/>
          <p:cNvSpPr txBox="1">
            <a:spLocks/>
          </p:cNvSpPr>
          <p:nvPr/>
        </p:nvSpPr>
        <p:spPr>
          <a:xfrm>
            <a:off x="3485512" y="4243140"/>
            <a:ext cx="2124252" cy="29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«Случай в Семипалатинске» Февраль, </a:t>
            </a:r>
            <a:r>
              <a:rPr lang="ru-RU" sz="14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000 экз.</a:t>
            </a:r>
          </a:p>
          <a:p>
            <a:pPr algn="ctr">
              <a:buSzPts val="1100"/>
            </a:pP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24" name="Google Shape;61;p14"/>
          <p:cNvSpPr txBox="1">
            <a:spLocks/>
          </p:cNvSpPr>
          <p:nvPr/>
        </p:nvSpPr>
        <p:spPr>
          <a:xfrm>
            <a:off x="6523398" y="4249104"/>
            <a:ext cx="2124252" cy="29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Февраль, </a:t>
            </a:r>
            <a:r>
              <a:rPr lang="ru-RU" sz="14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000 экз.</a:t>
            </a:r>
          </a:p>
          <a:p>
            <a:pPr algn="ctr">
              <a:buSzPts val="1100"/>
            </a:pP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796" y="1122364"/>
            <a:ext cx="2056705" cy="30822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043" y="1122364"/>
            <a:ext cx="2077189" cy="311578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775" y="1104125"/>
            <a:ext cx="2061499" cy="3100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1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162631" y="497019"/>
            <a:ext cx="63904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Содзи</a:t>
            </a:r>
            <a:r>
              <a:rPr lang="ru-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Симада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ru" sz="24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2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8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Токийский зодиак</a:t>
            </a:r>
            <a:r>
              <a:rPr lang="ru" sz="18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 dirty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-206948" y="1069719"/>
            <a:ext cx="2657019" cy="2957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</a:t>
            </a:r>
            <a:r>
              <a:rPr lang="ru" sz="900" b="1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900" b="1" dirty="0">
              <a:solidFill>
                <a:srgbClr val="FFA4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9250" lvl="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Сотрудничество с посольством Японии, культурным центром Японии</a:t>
            </a:r>
          </a:p>
          <a:p>
            <a:pPr marL="349250" lvl="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Привлечение </a:t>
            </a:r>
            <a:r>
              <a:rPr lang="ru-RU" sz="8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амбассадора</a:t>
            </a:r>
            <a:r>
              <a:rPr lang="ru-RU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-япониста</a:t>
            </a:r>
          </a:p>
          <a:p>
            <a:pPr marL="349250" lvl="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Анонсы</a:t>
            </a: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статьи в соц. сетях и на сайтах книжных магазинов и книжных рекомендательных </a:t>
            </a:r>
            <a:r>
              <a:rPr lang="ru-RU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площадок </a:t>
            </a:r>
            <a:endParaRPr lang="ru-RU" sz="8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9250" lvl="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Информационная рассылка по базе СМИ и </a:t>
            </a:r>
            <a:r>
              <a:rPr lang="ru-RU" sz="8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блогеров</a:t>
            </a: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(более 200 контактов)</a:t>
            </a:r>
          </a:p>
          <a:p>
            <a:pPr marL="349250" lvl="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Обзоры и рецензии </a:t>
            </a:r>
            <a:r>
              <a:rPr lang="ru-RU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на порталах: </a:t>
            </a:r>
            <a:r>
              <a:rPr lang="en-US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LiveLib.ru</a:t>
            </a:r>
            <a:r>
              <a:rPr lang="ru-RU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novostiliteratury.ru</a:t>
            </a:r>
            <a:r>
              <a:rPr lang="ru-RU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ru-RU" sz="8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АртМосковия</a:t>
            </a:r>
            <a:r>
              <a:rPr lang="ru-RU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7dn.ru</a:t>
            </a:r>
            <a:r>
              <a:rPr lang="ru-RU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fancy-journal</a:t>
            </a:r>
            <a:endParaRPr lang="ru" sz="8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Привлечение </a:t>
            </a:r>
            <a:r>
              <a:rPr lang="ru-RU" sz="8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блогеров</a:t>
            </a: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 (с аудиторией остросюжетной литературы) для проведения розыгрышей книг и публикации рецензий на книгу </a:t>
            </a:r>
            <a:endParaRPr lang="ru-RU" sz="800" dirty="0" smtClean="0">
              <a:solidFill>
                <a:srgbClr val="666666"/>
              </a:solidFill>
              <a:latin typeface="Open Sans"/>
              <a:ea typeface="Open Sans"/>
              <a:cs typeface="Open Sans"/>
            </a:endParaRP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Включение </a:t>
            </a: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книги в подборки на порталах, публикация отрывков в тематических СМИ и блогах</a:t>
            </a: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8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Таргет</a:t>
            </a: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- и контекст- продвижение</a:t>
            </a:r>
            <a:r>
              <a:rPr lang="en-US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в Интернете</a:t>
            </a: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endParaRPr lang="ru-RU" sz="900" dirty="0" smtClean="0"/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endParaRPr lang="ru-RU" sz="1000" dirty="0"/>
          </a:p>
          <a:p>
            <a:pPr marL="177800" lvl="0" indent="0">
              <a:lnSpc>
                <a:spcPct val="100000"/>
              </a:lnSpc>
              <a:buClr>
                <a:srgbClr val="FF0000"/>
              </a:buClr>
              <a:buSzPts val="800"/>
              <a:buNone/>
            </a:pPr>
            <a:r>
              <a:rPr lang="ru" sz="10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000" dirty="0">
                <a:latin typeface="Open Sans"/>
                <a:ea typeface="Open Sans"/>
                <a:cs typeface="Open Sans"/>
                <a:sym typeface="Open Sans"/>
              </a:rPr>
            </a:br>
            <a:endParaRPr sz="1000" dirty="0">
              <a:solidFill>
                <a:srgbClr val="434343"/>
              </a:solidFill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2383050" y="1069719"/>
            <a:ext cx="2870268" cy="351483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Аннотация:</a:t>
            </a:r>
            <a:r>
              <a:rPr lang="ru" sz="900" b="1" dirty="0">
                <a:solidFill>
                  <a:srgbClr val="CC0000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ru" sz="900" dirty="0">
                <a:solidFill>
                  <a:srgbClr val="FFA400"/>
                </a:solidFill>
                <a:latin typeface="Nunito Sans"/>
                <a:ea typeface="Nunito Sans"/>
                <a:cs typeface="Nunito Sans"/>
                <a:sym typeface="Nunito Sans"/>
              </a:rPr>
              <a:t/>
            </a:r>
            <a:br>
              <a:rPr lang="ru" sz="900" dirty="0">
                <a:solidFill>
                  <a:srgbClr val="FFA400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Япония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1936 год. Эксцентричный художник, проживавший вместе с шестью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дочерьми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падчерицами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и племянницами, был найден мертвым в комнате, запертой изнутри. Его дневники, посвященные алхимии и астрологии, содержали подробный план убийства каждой из них. Лишить жизни нескольких, чтобы дать жизнь одной, но совершенной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–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обладательнице самых сильных качеств всех знаков Зодиака. И вскоре после этого план исполнился: части тел этих женщин находят спрятанными по всей Японии.</a:t>
            </a:r>
          </a:p>
          <a:p>
            <a:pPr lvl="0"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К 1979 году Токийские убийства по Зодиаку будоражили нацию десятилетиями, но так и не были раскрыты. Предсказатель судьбы, астролог и великий детектив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Киёси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Митараи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и его друг-иллюстратор должны за одну неделю разгадать тайну этого невозможного преступления. У вас есть все необходимые ключи, но сможете ли вы найти отгадку прежде, чем это сделают они?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85" name="Google Shape;185;p20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литература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9" name="Google Shape;189;p20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500225" y="116650"/>
            <a:ext cx="19563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остросюжетная литература</a:t>
            </a:r>
            <a:endParaRPr/>
          </a:p>
        </p:txBody>
      </p:sp>
      <p:pic>
        <p:nvPicPr>
          <p:cNvPr id="191" name="Google Shape;191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75" y="75550"/>
            <a:ext cx="519279" cy="436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Google Shape;202;p21"/>
          <p:cNvGraphicFramePr/>
          <p:nvPr>
            <p:extLst>
              <p:ext uri="{D42A27DB-BD31-4B8C-83A1-F6EECF244321}">
                <p14:modId xmlns:p14="http://schemas.microsoft.com/office/powerpoint/2010/main" val="289834732"/>
              </p:ext>
            </p:extLst>
          </p:nvPr>
        </p:nvGraphicFramePr>
        <p:xfrm>
          <a:off x="1869070" y="4478912"/>
          <a:ext cx="4881354" cy="635164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1134107"/>
                <a:gridCol w="950259"/>
                <a:gridCol w="627530"/>
                <a:gridCol w="1129553"/>
                <a:gridCol w="1039905"/>
              </a:tblGrid>
              <a:tr h="33039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релиза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</a:tr>
              <a:tr h="24590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err="1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Хонкаку</a:t>
                      </a: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-детектив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24.01.2019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r>
                        <a:rPr lang="ru-RU" sz="800" baseline="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000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978-5-04-096281-5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7БЦ, 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84x108/32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14" name="Блок-схема: узел 13"/>
          <p:cNvSpPr/>
          <p:nvPr/>
        </p:nvSpPr>
        <p:spPr>
          <a:xfrm>
            <a:off x="8290519" y="124021"/>
            <a:ext cx="569853" cy="53777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16+</a:t>
            </a:r>
            <a:endParaRPr lang="ru-RU" sz="1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22867" y="3867422"/>
            <a:ext cx="3721133" cy="584775"/>
          </a:xfrm>
          <a:prstGeom prst="rect">
            <a:avLst/>
          </a:prstGeom>
          <a:solidFill>
            <a:srgbClr val="FF7575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«Бог Загадки» – так называют </a:t>
            </a:r>
            <a:r>
              <a:rPr lang="ru-RU" sz="800" b="1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Симаду</a:t>
            </a:r>
            <a:r>
              <a:rPr lang="ru-RU" sz="800" b="1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800" b="1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Содзи</a:t>
            </a:r>
            <a:r>
              <a:rPr lang="ru-RU" sz="800" b="1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в Японии. </a:t>
            </a: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Это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он создал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хонкаку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-детектив – новый жанр, популярный в Стране восходящего солнца. Детектив, в котором читателю предложена честная интеллектуальная игра: раскрыть дело раньше главного героя</a:t>
            </a: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ru-RU" sz="800" i="1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445" y="84495"/>
            <a:ext cx="2476912" cy="3756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 txBox="1">
            <a:spLocks noGrp="1"/>
          </p:cNvSpPr>
          <p:nvPr>
            <p:ph type="title"/>
          </p:nvPr>
        </p:nvSpPr>
        <p:spPr>
          <a:xfrm>
            <a:off x="-96283" y="497950"/>
            <a:ext cx="624943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ru-RU" sz="2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Татьяна Шахматова</a:t>
            </a:r>
            <a:r>
              <a:rPr lang="ru" sz="2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ru" sz="20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" sz="2000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Иностранный русский»</a:t>
            </a:r>
            <a:r>
              <a:rPr lang="ru" sz="20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20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000" dirty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dirty="0"/>
          </a:p>
        </p:txBody>
      </p:sp>
      <p:sp>
        <p:nvSpPr>
          <p:cNvPr id="240" name="Google Shape;240;p24"/>
          <p:cNvSpPr txBox="1"/>
          <p:nvPr/>
        </p:nvSpPr>
        <p:spPr>
          <a:xfrm>
            <a:off x="2528353" y="1022993"/>
            <a:ext cx="2760823" cy="3332062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Аннотация:</a:t>
            </a:r>
            <a:r>
              <a:rPr lang="ru" sz="900" b="1" dirty="0">
                <a:solidFill>
                  <a:srgbClr val="CC0000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ru" sz="900" dirty="0">
                <a:solidFill>
                  <a:srgbClr val="FFA400"/>
                </a:solidFill>
                <a:latin typeface="Nunito Sans"/>
                <a:ea typeface="Nunito Sans"/>
                <a:cs typeface="Nunito Sans"/>
                <a:sym typeface="Nunito Sans"/>
              </a:rPr>
              <a:t/>
            </a:r>
            <a:br>
              <a:rPr lang="ru" sz="900" dirty="0">
                <a:solidFill>
                  <a:srgbClr val="FFA400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Студент Саша по протекции своей тетки, эксперта-филолога Следственного комитета Виктории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Берсеневой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устроился преподавать русский язык иностранцам в военный институт связи. Конечно, он готовился к тому, что афганцы — люди абсолютно другой культуры. Однако, пообщавшись с ними поближе, Саша начал считать их чуть ли не инопланетянами! Не успел он наладить контакт с учащимися и включиться в рабочий процесс, как стал одним из подозреваемых в деле об исчезновении заведующей кафедры, Каролины Сергеевны Ивановой! У нее было много недоброжелателей, под подозрением все преподаватели и некоторые студенты.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И,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чтобы выяснить, куда пропала Каролина, Саше придется применить все навыки, что он получил, работая вместе с Викторией над самыми запутанными делами, ведь она умеет вычислять преступников, даже не выходя из дома, по одним только текстам…</a:t>
            </a:r>
            <a:endParaRPr sz="1000" dirty="0"/>
          </a:p>
        </p:txBody>
      </p:sp>
      <p:sp>
        <p:nvSpPr>
          <p:cNvPr id="242" name="Google Shape;242;p24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43" name="Google Shape;243;p24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latin typeface="Open Sans"/>
                <a:ea typeface="Open Sans"/>
                <a:cs typeface="Open Sans"/>
                <a:sym typeface="Open Sans"/>
              </a:rPr>
              <a:t>остросюжетная литература</a:t>
            </a:r>
            <a:endParaRPr sz="1800"/>
          </a:p>
        </p:txBody>
      </p:sp>
      <p:graphicFrame>
        <p:nvGraphicFramePr>
          <p:cNvPr id="244" name="Google Shape;244;p24"/>
          <p:cNvGraphicFramePr/>
          <p:nvPr>
            <p:extLst>
              <p:ext uri="{D42A27DB-BD31-4B8C-83A1-F6EECF244321}">
                <p14:modId xmlns:p14="http://schemas.microsoft.com/office/powerpoint/2010/main" val="2541675232"/>
              </p:ext>
            </p:extLst>
          </p:nvPr>
        </p:nvGraphicFramePr>
        <p:xfrm>
          <a:off x="1624789" y="4355055"/>
          <a:ext cx="5224246" cy="731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32176"/>
                <a:gridCol w="842682"/>
                <a:gridCol w="717176"/>
                <a:gridCol w="1219200"/>
                <a:gridCol w="1013012"/>
              </a:tblGrid>
              <a:tr h="25726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релиза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</a:tr>
              <a:tr h="31744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Филологическое расследование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.01.2019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6 000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978-5-04-092379-3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7БЦ, 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80x100/32</a:t>
                      </a: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/>
                      </a:r>
                      <a:b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pic>
        <p:nvPicPr>
          <p:cNvPr id="245" name="Google Shape;245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75" y="75550"/>
            <a:ext cx="519279" cy="4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5510920" y="3869178"/>
            <a:ext cx="3633080" cy="461665"/>
          </a:xfrm>
          <a:prstGeom prst="rect">
            <a:avLst/>
          </a:prstGeom>
          <a:solidFill>
            <a:srgbClr val="FF7575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Чтение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между строк, умение по тексту определять личностные характеристики автора, восстановление подтекста и скрытой информации — вот арсенал средств детектива нового типа</a:t>
            </a: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ru-RU" sz="800" i="1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948" y="259110"/>
            <a:ext cx="2374963" cy="3585856"/>
          </a:xfrm>
          <a:prstGeom prst="rect">
            <a:avLst/>
          </a:prstGeom>
        </p:spPr>
      </p:pic>
      <p:sp>
        <p:nvSpPr>
          <p:cNvPr id="13" name="Блок-схема: узел 12"/>
          <p:cNvSpPr/>
          <p:nvPr/>
        </p:nvSpPr>
        <p:spPr>
          <a:xfrm>
            <a:off x="8290519" y="124021"/>
            <a:ext cx="569853" cy="53777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16+</a:t>
            </a:r>
            <a:endParaRPr lang="ru-RU" sz="1000" dirty="0"/>
          </a:p>
        </p:txBody>
      </p:sp>
      <p:sp>
        <p:nvSpPr>
          <p:cNvPr id="14" name="Google Shape;182;p20"/>
          <p:cNvSpPr txBox="1">
            <a:spLocks/>
          </p:cNvSpPr>
          <p:nvPr/>
        </p:nvSpPr>
        <p:spPr>
          <a:xfrm>
            <a:off x="-96283" y="1023793"/>
            <a:ext cx="2657019" cy="19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>
              <a:lnSpc>
                <a:spcPct val="100000"/>
              </a:lnSpc>
              <a:buFont typeface="Arial"/>
              <a:buNone/>
            </a:pPr>
            <a:r>
              <a:rPr lang="ru-RU" sz="900" b="1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Продвижение:</a:t>
            </a:r>
          </a:p>
          <a:p>
            <a:pPr indent="0">
              <a:lnSpc>
                <a:spcPct val="100000"/>
              </a:lnSpc>
              <a:buFont typeface="Arial"/>
              <a:buNone/>
            </a:pPr>
            <a:endParaRPr lang="ru-RU" sz="900" b="1" dirty="0" smtClean="0">
              <a:solidFill>
                <a:srgbClr val="FFA4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9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Kонтентное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 в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соцсетях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на сайтах книжных магазинов, рекомендательных площадках. </a:t>
            </a: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PR-продвижение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в СМИ.</a:t>
            </a: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Включение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в рассылку по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критикам.</a:t>
            </a:r>
            <a:endParaRPr lang="ru-RU" sz="9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Оформление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предзаказа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на книгу на крупных интернет-площадках.</a:t>
            </a: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Публикация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отрывков.</a:t>
            </a: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9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Таргетированная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баннерная реклама.</a:t>
            </a: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endParaRPr lang="ru-RU" sz="900" dirty="0" smtClean="0"/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endParaRPr lang="ru-RU" sz="1000" dirty="0" smtClean="0"/>
          </a:p>
          <a:p>
            <a:pPr marL="177800" indent="0">
              <a:lnSpc>
                <a:spcPct val="100000"/>
              </a:lnSpc>
              <a:buClr>
                <a:srgbClr val="FF0000"/>
              </a:buClr>
              <a:buSzPts val="800"/>
              <a:buFont typeface="Arial"/>
              <a:buNone/>
            </a:pPr>
            <a:r>
              <a:rPr lang="ru-RU" sz="1000" dirty="0" smtClean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1000" dirty="0" smtClean="0">
                <a:latin typeface="Open Sans"/>
                <a:ea typeface="Open Sans"/>
                <a:cs typeface="Open Sans"/>
                <a:sym typeface="Open Sans"/>
              </a:rPr>
            </a:br>
            <a:endParaRPr lang="ru-RU" sz="1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216550" y="445025"/>
            <a:ext cx="639043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/>
            <a:r>
              <a:rPr lang="ru-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Рейчел </a:t>
            </a:r>
            <a:r>
              <a:rPr lang="ru-RU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Кейн</a:t>
            </a:r>
            <a:r>
              <a:rPr lang="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ru" sz="24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800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Ручей </a:t>
            </a:r>
            <a:r>
              <a:rPr lang="ru-RU" sz="18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убийцы</a:t>
            </a:r>
            <a:r>
              <a:rPr lang="ru" sz="18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endParaRPr sz="2400" dirty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2052952" y="1017725"/>
            <a:ext cx="2832813" cy="3401674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Аннотация:</a:t>
            </a:r>
            <a:r>
              <a:rPr lang="ru" sz="900" b="1" dirty="0">
                <a:solidFill>
                  <a:srgbClr val="CC0000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ru" sz="900" dirty="0">
                <a:solidFill>
                  <a:srgbClr val="FFA400"/>
                </a:solidFill>
                <a:latin typeface="Nunito Sans"/>
                <a:ea typeface="Nunito Sans"/>
                <a:cs typeface="Nunito Sans"/>
                <a:sym typeface="Nunito Sans"/>
              </a:rPr>
              <a:t/>
            </a:r>
            <a:br>
              <a:rPr lang="ru" sz="900" dirty="0">
                <a:solidFill>
                  <a:srgbClr val="FFA400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Гвен Проктор выиграла битву по спасению своих детей от бывшего мужа, серийного убийцы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Мелвина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и его сообщников-психопатов. Но война еще не окончена. </a:t>
            </a:r>
          </a:p>
          <a:p>
            <a:pPr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С тех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пор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как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Мелвин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сбежал из тюрьмы, убежище Гвен у Мертвого озера превратилось в ловушку. Ей придется  оставить своих детей под опекой хорошо вооруженного соседа и отправиться на охоту, навыкам которой она научилась у одного из самых чокнутых убийц на свете. </a:t>
            </a:r>
          </a:p>
          <a:p>
            <a:pPr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Но то, с чем ей пришлось столкнуться, превосходит все, чего она боялась,</a:t>
            </a:r>
            <a:r>
              <a:rPr lang="en-US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—</a:t>
            </a:r>
            <a:r>
              <a:rPr lang="en-US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сложная игра дикого разума, рассчитанная на то, чтобы уничтожить ее. Никто, кроме немногочисленных друзей, не доверяет ей, и у Гвен остаются лишь ярость, месть и уверенность в том, что в конце концов кто-то из них умрет – либо она, либо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Мелвин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</a:p>
        </p:txBody>
      </p:sp>
      <p:sp>
        <p:nvSpPr>
          <p:cNvPr id="185" name="Google Shape;185;p20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литература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89" name="Google Shape;189;p20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90" name="Google Shape;190;p20"/>
          <p:cNvSpPr txBox="1"/>
          <p:nvPr/>
        </p:nvSpPr>
        <p:spPr>
          <a:xfrm>
            <a:off x="500225" y="116650"/>
            <a:ext cx="19563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остросюжетная литература</a:t>
            </a:r>
            <a:endParaRPr sz="1800"/>
          </a:p>
        </p:txBody>
      </p:sp>
      <p:pic>
        <p:nvPicPr>
          <p:cNvPr id="191" name="Google Shape;191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75" y="75550"/>
            <a:ext cx="519279" cy="436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Google Shape;202;p21"/>
          <p:cNvGraphicFramePr/>
          <p:nvPr>
            <p:extLst>
              <p:ext uri="{D42A27DB-BD31-4B8C-83A1-F6EECF244321}">
                <p14:modId xmlns:p14="http://schemas.microsoft.com/office/powerpoint/2010/main" val="3274987824"/>
              </p:ext>
            </p:extLst>
          </p:nvPr>
        </p:nvGraphicFramePr>
        <p:xfrm>
          <a:off x="1100742" y="4419399"/>
          <a:ext cx="6151704" cy="6095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17587"/>
                <a:gridCol w="968188"/>
                <a:gridCol w="708212"/>
                <a:gridCol w="1129553"/>
                <a:gridCol w="1228164"/>
              </a:tblGrid>
              <a:tr h="251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релиза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</a:tr>
              <a:tr h="28713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Мертвое озеро. Бестселлер 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Amazon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февраль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6 000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978-5-04-100326-5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БЦ, 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84x108/32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8181260" y="116650"/>
            <a:ext cx="569853" cy="53777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16+</a:t>
            </a:r>
          </a:p>
        </p:txBody>
      </p:sp>
      <p:sp>
        <p:nvSpPr>
          <p:cNvPr id="16" name="Google Shape;182;p20"/>
          <p:cNvSpPr txBox="1">
            <a:spLocks/>
          </p:cNvSpPr>
          <p:nvPr/>
        </p:nvSpPr>
        <p:spPr>
          <a:xfrm>
            <a:off x="-134301" y="968370"/>
            <a:ext cx="2187253" cy="243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>
              <a:lnSpc>
                <a:spcPct val="100000"/>
              </a:lnSpc>
              <a:buFont typeface="Arial"/>
              <a:buNone/>
            </a:pPr>
            <a:r>
              <a:rPr lang="ru-RU" sz="900" b="1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Продвижение:</a:t>
            </a: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Анонсы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статьи в соц. сетях и на сайтах книжных магазинов и книжных рекомендательных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площадок </a:t>
            </a:r>
            <a:endParaRPr lang="ru-RU" sz="9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Информационная рассылка по базе СМИ и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блогеров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(более 200 контактов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lang="ru-RU" sz="9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Включение книги в подборки на порталах, публикация отрывков в тематических СМИ и блогах</a:t>
            </a:r>
          </a:p>
          <a:p>
            <a:pPr marL="349250" lvl="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Обзоры и рецензии на порталах: </a:t>
            </a:r>
            <a:r>
              <a:rPr lang="en-US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LiveLib.ru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novostiliteratury.ru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АртМосковия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7dn.ru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и др.</a:t>
            </a: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Таргет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- и контекст- продвижение в Интернете</a:t>
            </a: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endParaRPr lang="ru-RU" sz="900" dirty="0">
              <a:solidFill>
                <a:srgbClr val="666666"/>
              </a:solidFill>
              <a:latin typeface="Open Sans"/>
              <a:ea typeface="Open Sans"/>
              <a:cs typeface="Open Sans"/>
            </a:endParaRPr>
          </a:p>
          <a:p>
            <a:pPr marL="177800" indent="0">
              <a:lnSpc>
                <a:spcPct val="100000"/>
              </a:lnSpc>
              <a:buClr>
                <a:srgbClr val="FF0000"/>
              </a:buClr>
              <a:buSzPts val="800"/>
              <a:buFont typeface="Arial"/>
              <a:buNone/>
            </a:pPr>
            <a:r>
              <a:rPr lang="ru-RU" sz="1000" dirty="0" smtClean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1000" dirty="0" smtClean="0">
                <a:latin typeface="Open Sans"/>
                <a:ea typeface="Open Sans"/>
                <a:cs typeface="Open Sans"/>
                <a:sym typeface="Open Sans"/>
              </a:rPr>
            </a:br>
            <a:endParaRPr lang="ru-RU" sz="1000" dirty="0">
              <a:solidFill>
                <a:srgbClr val="43434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08438" y="3523059"/>
            <a:ext cx="4035562" cy="861774"/>
          </a:xfrm>
          <a:prstGeom prst="rect">
            <a:avLst/>
          </a:prstGeom>
          <a:solidFill>
            <a:srgbClr val="FF7575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Продолжение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мирового бестселлера – «Мертвое озеро», собравшего более 9000 отзывов на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Amazon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  <a:p>
            <a:pPr lvl="0">
              <a:spcBef>
                <a:spcPts val="600"/>
              </a:spcBef>
            </a:pP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Рейтинг на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Amazon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Top-20.</a:t>
            </a:r>
          </a:p>
          <a:p>
            <a:pPr lvl="0">
              <a:spcBef>
                <a:spcPts val="600"/>
              </a:spcBef>
            </a:pP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Успешный запуск первой части трилогии «Мертвое озеро» в России, через месяц был поставлен доп. тираж</a:t>
            </a: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ru-RU" sz="800" i="1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257" y="64139"/>
            <a:ext cx="2270812" cy="34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216550" y="532439"/>
            <a:ext cx="639043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/>
            <a:r>
              <a:rPr lang="ru-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Алекс </a:t>
            </a:r>
            <a:r>
              <a:rPr lang="ru-RU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Михаэлидес</a:t>
            </a:r>
            <a:r>
              <a:rPr lang="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 </a:t>
            </a:r>
            <a:r>
              <a:rPr lang="ru" sz="18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Безмолвный пациент»</a:t>
            </a:r>
            <a: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 dirty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dirty="0"/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-125539" y="976922"/>
            <a:ext cx="2093977" cy="32610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Продвижение:</a:t>
            </a:r>
            <a:endParaRPr sz="900" b="1" dirty="0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>
              <a:lnSpc>
                <a:spcPct val="100000"/>
              </a:lnSpc>
              <a:buNone/>
            </a:pPr>
            <a:endParaRPr sz="900" b="1" dirty="0">
              <a:solidFill>
                <a:srgbClr val="FFA4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indent="-285743">
              <a:lnSpc>
                <a:spcPct val="100000"/>
              </a:lnSpc>
              <a:buClr>
                <a:srgbClr val="CC0000"/>
              </a:buClr>
              <a:buSzPts val="900"/>
              <a:buFont typeface="Open Sans"/>
              <a:buChar char="❖"/>
            </a:pPr>
            <a:r>
              <a:rPr lang="ru" sz="9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Анонсирующее контентное </a:t>
            </a:r>
            <a:r>
              <a:rPr lang="ru" sz="9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продвижение</a:t>
            </a:r>
            <a:r>
              <a:rPr lang="ru-RU" sz="9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: читателям книжных сообществ была предоставлена возможность выбрать обложку для романа.</a:t>
            </a:r>
          </a:p>
          <a:p>
            <a:pPr indent="-285743">
              <a:lnSpc>
                <a:spcPct val="100000"/>
              </a:lnSpc>
              <a:buClr>
                <a:srgbClr val="CC0000"/>
              </a:buClr>
              <a:buSzPts val="900"/>
              <a:buFont typeface="Open Sans"/>
              <a:buChar char="❖"/>
            </a:pPr>
            <a:r>
              <a:rPr lang="ru" sz="9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Интервью с автором по </a:t>
            </a:r>
            <a:r>
              <a:rPr lang="ru" sz="9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запросу</a:t>
            </a:r>
          </a:p>
          <a:p>
            <a:pPr indent="-285743">
              <a:lnSpc>
                <a:spcPct val="100000"/>
              </a:lnSpc>
              <a:buClr>
                <a:srgbClr val="CC0000"/>
              </a:buClr>
              <a:buSzPts val="900"/>
              <a:buFont typeface="Open Sans"/>
              <a:buChar char="❖"/>
            </a:pPr>
            <a:r>
              <a:rPr lang="ru" sz="9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Работа с критиками и журналистами</a:t>
            </a:r>
          </a:p>
          <a:p>
            <a:pPr indent="-285743">
              <a:lnSpc>
                <a:spcPct val="100000"/>
              </a:lnSpc>
              <a:buClr>
                <a:srgbClr val="CC0000"/>
              </a:buClr>
              <a:buSzPts val="900"/>
              <a:buFont typeface="Open Sans"/>
              <a:buChar char="❖"/>
            </a:pPr>
            <a:r>
              <a:rPr lang="ru-RU" sz="9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Точечная </a:t>
            </a:r>
            <a:r>
              <a:rPr lang="ru-RU" sz="9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проработка СМИ: включение книг в подборки, публикация интервью, анонсов, рецензий в крупных федеральных </a:t>
            </a:r>
            <a:r>
              <a:rPr lang="ru-RU" sz="9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СМИ</a:t>
            </a:r>
            <a:endParaRPr lang="ru-RU" sz="9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indent="-285743">
              <a:lnSpc>
                <a:spcPct val="100000"/>
              </a:lnSpc>
              <a:buClr>
                <a:srgbClr val="CC0000"/>
              </a:buClr>
              <a:buSzPts val="900"/>
              <a:buFont typeface="Open Sans"/>
              <a:buChar char="❖"/>
            </a:pPr>
            <a:r>
              <a:rPr lang="ru-RU" sz="9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Таргет</a:t>
            </a:r>
            <a:r>
              <a:rPr lang="ru-RU" sz="9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- и контекст- продвижение</a:t>
            </a:r>
            <a:r>
              <a:rPr lang="en-US" sz="9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9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 Интернете</a:t>
            </a:r>
          </a:p>
          <a:p>
            <a:pPr marL="171446" indent="0">
              <a:lnSpc>
                <a:spcPct val="100000"/>
              </a:lnSpc>
              <a:buClr>
                <a:srgbClr val="CC0000"/>
              </a:buClr>
              <a:buSzPts val="900"/>
              <a:buNone/>
            </a:pPr>
            <a:r>
              <a:rPr lang="ru" sz="788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88" dirty="0">
                <a:latin typeface="Open Sans"/>
                <a:ea typeface="Open Sans"/>
                <a:cs typeface="Open Sans"/>
                <a:sym typeface="Open Sans"/>
              </a:rPr>
            </a:br>
            <a:endParaRPr sz="750" dirty="0">
              <a:solidFill>
                <a:srgbClr val="434343"/>
              </a:solidFill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1961226" y="932971"/>
            <a:ext cx="3318986" cy="3564458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Аннотация:</a:t>
            </a:r>
            <a:r>
              <a:rPr lang="ru" sz="900" b="1" dirty="0">
                <a:solidFill>
                  <a:srgbClr val="CC0000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lang="ru" sz="900" b="1" dirty="0" smtClean="0">
              <a:solidFill>
                <a:srgbClr val="CC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endParaRPr lang="ru" sz="900" b="1" dirty="0">
              <a:solidFill>
                <a:srgbClr val="CC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Жизнь </a:t>
            </a:r>
            <a:r>
              <a:rPr lang="ru-RU" sz="900" dirty="0" err="1">
                <a:solidFill>
                  <a:schemeClr val="tx2">
                    <a:lumMod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Алисии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900" dirty="0" err="1">
                <a:solidFill>
                  <a:schemeClr val="tx2">
                    <a:lumMod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Беренсон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кажется идеальной. Известная художница вышла замуж за востребованного модного фотографа. Она живет в одном из самых привлекательных и дорогих районов Лондона в роскошном доме с большими окнами, выходящими в парк. Однажды поздним вечером, когда ее муж Габриэль возвращается домой с очередной съемки, </a:t>
            </a:r>
            <a:r>
              <a:rPr lang="ru-RU" sz="900" dirty="0" err="1">
                <a:solidFill>
                  <a:schemeClr val="tx2">
                    <a:lumMod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Алисия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пять раз стреляет ему в лицо. И с тех пор не произносит ни слова.</a:t>
            </a:r>
          </a:p>
          <a:p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Отказ </a:t>
            </a:r>
            <a:r>
              <a:rPr lang="ru-RU" sz="900" dirty="0" err="1">
                <a:solidFill>
                  <a:schemeClr val="tx2">
                    <a:lumMod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Алисии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говорить или давать какие-либо объяснения будоражит общественное воображение. Тайна делает художницу знаменитой. И в то время как сама она находится на принудительном лечении, цена ее последней работы – автопортрета с единственной надписью по-гречески «АЛКЕСТА» – стремительно растет.</a:t>
            </a:r>
          </a:p>
          <a:p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Тео Фабер – криминальный психотерапевт. Он долго ждал возможности поработать с </a:t>
            </a:r>
            <a:r>
              <a:rPr lang="ru-RU" sz="900" dirty="0" err="1">
                <a:solidFill>
                  <a:schemeClr val="tx2">
                    <a:lumMod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Алисией</a:t>
            </a:r>
            <a:r>
              <a:rPr lang="ru-RU" sz="900" dirty="0">
                <a:solidFill>
                  <a:schemeClr val="tx2">
                    <a:lumMod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заставить ее говорить. Но что скрывается за его одержимостью безумной мужеубийцей, и к чему приведут все эти психологические эксперименты? Возможно, к истине, которая угрожает поглотить и его самого</a:t>
            </a:r>
            <a:r>
              <a:rPr lang="ru-RU" sz="900" dirty="0" smtClean="0">
                <a:solidFill>
                  <a:schemeClr val="tx2">
                    <a:lumMod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...</a:t>
            </a:r>
            <a:endParaRPr lang="ru-RU" sz="900" dirty="0">
              <a:solidFill>
                <a:schemeClr val="tx2">
                  <a:lumMod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5692587" y="3006814"/>
            <a:ext cx="3451413" cy="104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189">
              <a:spcBef>
                <a:spcPts val="600"/>
              </a:spcBef>
            </a:pPr>
            <a:endParaRPr lang="ru-RU" sz="8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литература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89" name="Google Shape;189;p20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90" name="Google Shape;190;p20"/>
          <p:cNvSpPr txBox="1"/>
          <p:nvPr/>
        </p:nvSpPr>
        <p:spPr>
          <a:xfrm>
            <a:off x="500225" y="116650"/>
            <a:ext cx="19563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остросюжетная литература</a:t>
            </a:r>
            <a:endParaRPr sz="1800"/>
          </a:p>
        </p:txBody>
      </p:sp>
      <p:pic>
        <p:nvPicPr>
          <p:cNvPr id="191" name="Google Shape;191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75" y="75550"/>
            <a:ext cx="519279" cy="436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Google Shape;202;p21"/>
          <p:cNvGraphicFramePr/>
          <p:nvPr>
            <p:extLst>
              <p:ext uri="{D42A27DB-BD31-4B8C-83A1-F6EECF244321}">
                <p14:modId xmlns:p14="http://schemas.microsoft.com/office/powerpoint/2010/main" val="2374063729"/>
              </p:ext>
            </p:extLst>
          </p:nvPr>
        </p:nvGraphicFramePr>
        <p:xfrm>
          <a:off x="1230725" y="4497429"/>
          <a:ext cx="5658529" cy="6095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87163"/>
                <a:gridCol w="932330"/>
                <a:gridCol w="726141"/>
                <a:gridCol w="1264024"/>
                <a:gridCol w="1048871"/>
              </a:tblGrid>
              <a:tr h="29927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релиза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</a:tr>
              <a:tr h="2903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</a:rPr>
                        <a:t>Самый ожидаемый триллер 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февраль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10 000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978-5-04-097345-3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7БЦ,</a:t>
                      </a:r>
                      <a:r>
                        <a:rPr lang="ru-RU" sz="800" baseline="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800" baseline="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84x108/32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16+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56132" y="3888071"/>
            <a:ext cx="3574053" cy="584775"/>
          </a:xfrm>
          <a:prstGeom prst="rect">
            <a:avLst/>
          </a:prstGeom>
          <a:solidFill>
            <a:srgbClr val="FF7575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Права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на эту книгу уже проданы более чем в 30 стран мира, а права на экранизацию получены именитыми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оскароносными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продюсерами таких фильмов, как «12 лет рабства», «Лунный свет», «Игра на понижение</a:t>
            </a: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». Одновременный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релиз с Америкой и Англией.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9355" y="75549"/>
            <a:ext cx="2352750" cy="3792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8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216550" y="445025"/>
            <a:ext cx="639043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/>
            <a:r>
              <a:rPr lang="ru-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Питер Джеймс</a:t>
            </a:r>
            <a:r>
              <a:rPr lang="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ru" sz="24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800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Абсолютное </a:t>
            </a:r>
            <a:r>
              <a:rPr lang="ru-RU" sz="18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доказательство</a:t>
            </a:r>
            <a:r>
              <a:rPr lang="ru" sz="18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 dirty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dirty="0"/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1" y="939835"/>
            <a:ext cx="2322773" cy="235300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Продвижение:</a:t>
            </a:r>
            <a:endParaRPr sz="900" b="1" dirty="0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43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900"/>
              <a:buFont typeface="Arial"/>
              <a:buChar char="❖"/>
            </a:pPr>
            <a:r>
              <a:rPr lang="en-US" sz="9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PR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-продвижение в СМИ</a:t>
            </a:r>
          </a:p>
          <a:p>
            <a:pPr indent="-285743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900"/>
              <a:buFont typeface="Arial"/>
              <a:buChar char="❖"/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Интервью с автором (по запросу)</a:t>
            </a:r>
          </a:p>
          <a:p>
            <a:pPr indent="-285743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900"/>
              <a:buFont typeface="Arial"/>
              <a:buChar char="❖"/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Креативные</a:t>
            </a:r>
            <a:r>
              <a:rPr lang="en-US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POSM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в местах продаж</a:t>
            </a:r>
            <a:endParaRPr lang="en-US" sz="9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indent="-285743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900"/>
              <a:buFont typeface="Arial"/>
              <a:buChar char="❖"/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Платная кампания продвижения в Интернете</a:t>
            </a:r>
          </a:p>
          <a:p>
            <a:pPr indent="-285743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900"/>
              <a:buFont typeface="Arial"/>
              <a:buChar char="❖"/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Точечная проработка СМИ: включение книг в подборки, публикация интервью, анонсов, рецензий в крупных федеральных СМИ </a:t>
            </a:r>
          </a:p>
          <a:p>
            <a:pPr indent="-285743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900"/>
              <a:buFont typeface="Arial"/>
              <a:buChar char="❖"/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Включение книги в подборки, контентное продвижение в Интернете (факты, отрывки, цитаты, обзоры)</a:t>
            </a:r>
          </a:p>
          <a:p>
            <a:pPr indent="-285743">
              <a:lnSpc>
                <a:spcPct val="100000"/>
              </a:lnSpc>
              <a:buClr>
                <a:srgbClr val="CC0000"/>
              </a:buClr>
              <a:buSzPts val="900"/>
              <a:buFont typeface="Open Sans"/>
              <a:buChar char="❖"/>
            </a:pPr>
            <a:endParaRPr lang="ru-RU" sz="1000" dirty="0">
              <a:latin typeface="Open Sans"/>
              <a:ea typeface="Open Sans"/>
              <a:cs typeface="Open Sans"/>
              <a:sym typeface="Open Sans"/>
            </a:endParaRPr>
          </a:p>
          <a:p>
            <a:pPr marL="171446" indent="0">
              <a:lnSpc>
                <a:spcPct val="100000"/>
              </a:lnSpc>
              <a:buClr>
                <a:srgbClr val="CC0000"/>
              </a:buClr>
              <a:buSzPts val="900"/>
              <a:buNone/>
            </a:pP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endParaRPr sz="600" dirty="0">
              <a:solidFill>
                <a:srgbClr val="434343"/>
              </a:solidFill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2284423" y="939835"/>
            <a:ext cx="2726848" cy="3397713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" sz="900" b="1" dirty="0" smtClean="0">
                <a:solidFill>
                  <a:srgbClr val="CC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Аннотация</a:t>
            </a:r>
            <a:r>
              <a:rPr lang="ru" sz="900" b="1" dirty="0">
                <a:solidFill>
                  <a:srgbClr val="CC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:</a:t>
            </a:r>
            <a:r>
              <a:rPr lang="ru" sz="900" b="1" dirty="0">
                <a:solidFill>
                  <a:srgbClr val="CC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 </a:t>
            </a:r>
            <a:r>
              <a:rPr lang="ru" sz="900" dirty="0">
                <a:solidFill>
                  <a:srgbClr val="FFA4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/>
            </a:r>
            <a:br>
              <a:rPr lang="ru" sz="900" dirty="0">
                <a:solidFill>
                  <a:srgbClr val="FFA4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</a:b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/>
            </a:r>
            <a:b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Что нужно, чтобы доказать существование Бога? И каковы будут </a:t>
            </a:r>
            <a:r>
              <a:rPr lang="ru-RU" sz="9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последствия? </a:t>
            </a:r>
            <a:endParaRPr lang="ru-RU" sz="9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spcBef>
                <a:spcPts val="600"/>
              </a:spcBef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Этот вопрос и ответы на него лежат в основе нового международного триллера признанного британского автора детективов  Питера Джеймса.</a:t>
            </a:r>
          </a:p>
          <a:p>
            <a:pPr>
              <a:spcBef>
                <a:spcPts val="600"/>
              </a:spcBef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Что бы вы сделали на месте журналиста Росса Хантера, получив  звонок от незнакомца, который готов предоставить вам </a:t>
            </a:r>
            <a:r>
              <a:rPr lang="ru-RU" sz="9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абсолютное 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доказательство существования Бога? </a:t>
            </a:r>
          </a:p>
          <a:p>
            <a:pPr>
              <a:spcBef>
                <a:spcPts val="600"/>
              </a:spcBef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Скепсис. Неверие. И опасность. </a:t>
            </a:r>
          </a:p>
          <a:p>
            <a:pPr>
              <a:spcBef>
                <a:spcPts val="600"/>
              </a:spcBef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Череда убийств. Доверие к каждой из основных религий мира </a:t>
            </a:r>
            <a:r>
              <a:rPr lang="ru-RU" sz="9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находится 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под угрозой. Судьба мира зависит от того, успеет ли Росс раскрыть эту тайну, ответив на вопросы «кто?» и «зачем?»…</a:t>
            </a:r>
          </a:p>
        </p:txBody>
      </p:sp>
      <p:sp>
        <p:nvSpPr>
          <p:cNvPr id="185" name="Google Shape;185;p20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литература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89" name="Google Shape;189;p20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90" name="Google Shape;190;p20"/>
          <p:cNvSpPr txBox="1"/>
          <p:nvPr/>
        </p:nvSpPr>
        <p:spPr>
          <a:xfrm>
            <a:off x="500225" y="116650"/>
            <a:ext cx="19563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остросюжетная литература</a:t>
            </a:r>
            <a:endParaRPr sz="1800"/>
          </a:p>
        </p:txBody>
      </p:sp>
      <p:pic>
        <p:nvPicPr>
          <p:cNvPr id="191" name="Google Shape;191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75" y="75550"/>
            <a:ext cx="519279" cy="436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Google Shape;202;p21"/>
          <p:cNvGraphicFramePr/>
          <p:nvPr>
            <p:extLst>
              <p:ext uri="{D42A27DB-BD31-4B8C-83A1-F6EECF244321}">
                <p14:modId xmlns:p14="http://schemas.microsoft.com/office/powerpoint/2010/main" val="4220624674"/>
              </p:ext>
            </p:extLst>
          </p:nvPr>
        </p:nvGraphicFramePr>
        <p:xfrm>
          <a:off x="921450" y="4351835"/>
          <a:ext cx="5649680" cy="731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45869"/>
                <a:gridCol w="860612"/>
                <a:gridCol w="591671"/>
                <a:gridCol w="1129553"/>
                <a:gridCol w="1021975"/>
              </a:tblGrid>
              <a:tr h="26917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</a:t>
                      </a:r>
                      <a:r>
                        <a:rPr lang="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выхода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</a:tr>
              <a:tr h="39058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Питер Джеймс.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Убийственно крутой детектив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21.01.2019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5 000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978-5-04-099766-4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7БЦ, 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60x90/16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r>
              <a:rPr lang="en-US" sz="1000" dirty="0" smtClean="0"/>
              <a:t>8</a:t>
            </a:r>
            <a:r>
              <a:rPr lang="ru-RU" sz="1000" dirty="0" smtClean="0"/>
              <a:t>+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586" y="171689"/>
            <a:ext cx="2190321" cy="336674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163671" y="3552718"/>
            <a:ext cx="3866514" cy="784830"/>
          </a:xfrm>
          <a:prstGeom prst="rect">
            <a:avLst/>
          </a:prstGeom>
          <a:solidFill>
            <a:srgbClr val="FF7575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Роман, о котором сам </a:t>
            </a:r>
            <a:r>
              <a:rPr lang="ru-RU" sz="800" b="1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Питер Джеймс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рассказал читателям во время своего визита в Москву  в ноябре 2018 года. Книга, написание которой заняло почти 30 лет.</a:t>
            </a:r>
          </a:p>
          <a:p>
            <a:pPr lvl="0">
              <a:spcBef>
                <a:spcPts val="600"/>
              </a:spcBef>
            </a:pP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Новинка для фанатов романов в духе Дэна Брауна, с невероятной проработкой фактов</a:t>
            </a: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ru-RU" sz="800" i="1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211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216550" y="445025"/>
            <a:ext cx="639043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/>
            <a:r>
              <a:rPr lang="ru-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Дэвид </a:t>
            </a:r>
            <a:r>
              <a:rPr lang="ru-RU" sz="18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Болдаччи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ru" sz="24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2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8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Падшие</a:t>
            </a:r>
            <a:r>
              <a:rPr lang="ru" sz="18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 dirty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dirty="0"/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-118531" y="942537"/>
            <a:ext cx="2322773" cy="235300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" sz="900" b="1" dirty="0">
                <a:solidFill>
                  <a:srgbClr val="CC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Продвижение:</a:t>
            </a:r>
            <a:endParaRPr sz="900" b="1" dirty="0">
              <a:solidFill>
                <a:srgbClr val="CC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indent="-285743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900"/>
              <a:buFont typeface="Arial"/>
              <a:buChar char="❖"/>
            </a:pPr>
            <a:r>
              <a:rPr lang="en-US" sz="9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PR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-продвижение в СМИ</a:t>
            </a:r>
          </a:p>
          <a:p>
            <a:pPr indent="-285743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900"/>
              <a:buFont typeface="Arial"/>
              <a:buChar char="❖"/>
            </a:pPr>
            <a:r>
              <a:rPr lang="ru-RU" sz="9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Креативные</a:t>
            </a:r>
            <a:r>
              <a:rPr lang="en-US" sz="9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POSM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в местах продаж</a:t>
            </a:r>
            <a:endParaRPr lang="en-US" sz="9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indent="-285743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900"/>
              <a:buFont typeface="Arial"/>
              <a:buChar char="❖"/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Платная кампания продвижения в Интернете</a:t>
            </a:r>
          </a:p>
          <a:p>
            <a:pPr indent="-285743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900"/>
              <a:buFont typeface="Arial"/>
              <a:buChar char="❖"/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Точечная проработка СМИ: включение книг в подборки, публикация интервью, анонсов, рецензий в крупных федеральных СМИ </a:t>
            </a:r>
          </a:p>
          <a:p>
            <a:pPr indent="-285743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900"/>
              <a:buFont typeface="Arial"/>
              <a:buChar char="❖"/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Включение книги в подборки, контентное продвижение в Интернете (факты, отрывки, цитаты, обзоры)</a:t>
            </a:r>
          </a:p>
          <a:p>
            <a:pPr indent="-285743">
              <a:lnSpc>
                <a:spcPct val="100000"/>
              </a:lnSpc>
              <a:buClr>
                <a:srgbClr val="CC0000"/>
              </a:buClr>
              <a:buSzPts val="900"/>
              <a:buFont typeface="Open Sans"/>
              <a:buChar char="❖"/>
            </a:pPr>
            <a:endParaRPr lang="ru-RU" sz="1000" dirty="0">
              <a:latin typeface="Open Sans"/>
              <a:ea typeface="Open Sans"/>
              <a:cs typeface="Open Sans"/>
              <a:sym typeface="Open Sans"/>
            </a:endParaRPr>
          </a:p>
          <a:p>
            <a:pPr marL="171446" indent="0">
              <a:lnSpc>
                <a:spcPct val="100000"/>
              </a:lnSpc>
              <a:buClr>
                <a:srgbClr val="CC0000"/>
              </a:buClr>
              <a:buSzPts val="900"/>
              <a:buNone/>
            </a:pP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endParaRPr sz="600" dirty="0">
              <a:solidFill>
                <a:srgbClr val="434343"/>
              </a:solidFill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2376169" y="888693"/>
            <a:ext cx="3261032" cy="3596589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Аннотация:</a:t>
            </a:r>
            <a:r>
              <a:rPr lang="ru" sz="900" b="1" dirty="0">
                <a:solidFill>
                  <a:srgbClr val="CC0000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lang="ru" sz="900" b="1" dirty="0" smtClean="0">
              <a:solidFill>
                <a:srgbClr val="CC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>
              <a:spcBef>
                <a:spcPts val="600"/>
              </a:spcBef>
            </a:pPr>
            <a:r>
              <a:rPr lang="ru-RU" sz="9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Жуткая 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травма головы, полученная на футбольном поле, не только оборвала спортивную карьеру </a:t>
            </a:r>
            <a:r>
              <a:rPr lang="ru-RU" sz="9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Амоса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 </a:t>
            </a:r>
            <a:r>
              <a:rPr lang="ru-RU" sz="9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Декера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. Теперь он – обладатель абсолютной памяти, и способен запоминать буквально все, что когда-либо видел или слышал. Что ж, внезапно обретенная </a:t>
            </a:r>
            <a:r>
              <a:rPr lang="ru-RU" sz="9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суперспособность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 пришлась как нельзя кстати для его новой работы – службы в полиции, а затем в ФБР.</a:t>
            </a:r>
          </a:p>
          <a:p>
            <a:pPr>
              <a:spcBef>
                <a:spcPts val="600"/>
              </a:spcBef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Твое имя </a:t>
            </a:r>
            <a:r>
              <a:rPr lang="ru-RU" sz="9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Амос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 </a:t>
            </a:r>
            <a:r>
              <a:rPr lang="ru-RU" sz="9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Декер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, ты обладаешь уникальной памятью и служишь в ФБР? Тогда, собираясь в отпуск в американскую глубинку, не забудь прихватить с собой служебное удостоверение и табельное оружие. А также большую совковую лопату – чтобы разгребать дерьмо, в которое ты обязательно влипнешь. Потому что такова твоя судьба – вместо прелестного пасторального местечка попасть в городишко, пораженный опиатной эпидемией, где один за другим гибнут твои соседи по улице, а самого тебя хотят сжечь заживо. И за всем этим стоит кто-то очень недобрый – и очень опасный. А кто именно – расследование покажет…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/>
            </a:r>
            <a:b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endParaRPr lang="ru-RU" sz="9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5809129" y="3035231"/>
            <a:ext cx="3092916" cy="104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189">
              <a:spcBef>
                <a:spcPts val="600"/>
              </a:spcBef>
            </a:pPr>
            <a:endParaRPr lang="ru-RU" sz="8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литература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89" name="Google Shape;189;p20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90" name="Google Shape;190;p20"/>
          <p:cNvSpPr txBox="1"/>
          <p:nvPr/>
        </p:nvSpPr>
        <p:spPr>
          <a:xfrm>
            <a:off x="500225" y="116650"/>
            <a:ext cx="19563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остросюжетная литература</a:t>
            </a:r>
            <a:endParaRPr sz="1800"/>
          </a:p>
        </p:txBody>
      </p:sp>
      <p:pic>
        <p:nvPicPr>
          <p:cNvPr id="191" name="Google Shape;191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75" y="75550"/>
            <a:ext cx="519279" cy="436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Google Shape;202;p21"/>
          <p:cNvGraphicFramePr/>
          <p:nvPr>
            <p:extLst>
              <p:ext uri="{D42A27DB-BD31-4B8C-83A1-F6EECF244321}">
                <p14:modId xmlns:p14="http://schemas.microsoft.com/office/powerpoint/2010/main" val="3924959491"/>
              </p:ext>
            </p:extLst>
          </p:nvPr>
        </p:nvGraphicFramePr>
        <p:xfrm>
          <a:off x="1333825" y="4347418"/>
          <a:ext cx="5595893" cy="74069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85893"/>
                <a:gridCol w="977153"/>
                <a:gridCol w="672353"/>
                <a:gridCol w="1138518"/>
                <a:gridCol w="1021976"/>
              </a:tblGrid>
              <a:tr h="31400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</a:t>
                      </a:r>
                      <a:r>
                        <a:rPr lang="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выхода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</a:tr>
              <a:tr h="39058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Дэвид </a:t>
                      </a:r>
                      <a:r>
                        <a:rPr lang="ru-RU" sz="800" dirty="0" err="1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Болдаччи</a:t>
                      </a: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Гигант мирового детектива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4.02.2018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6 000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978-5-04-099600-1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7БЦ, 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60x90/16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r>
              <a:rPr lang="ru-RU" sz="1000" dirty="0"/>
              <a:t>6</a:t>
            </a:r>
            <a:r>
              <a:rPr lang="ru-RU" sz="1000" dirty="0" smtClean="0"/>
              <a:t>+</a:t>
            </a:r>
            <a:endParaRPr lang="ru-RU" sz="10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718" y="145023"/>
            <a:ext cx="2232103" cy="337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637201" y="3670260"/>
            <a:ext cx="3506799" cy="661720"/>
          </a:xfrm>
          <a:prstGeom prst="rect">
            <a:avLst/>
          </a:prstGeom>
          <a:solidFill>
            <a:srgbClr val="FF7575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В мире продано более 130 000 000 копий романов автора.</a:t>
            </a:r>
          </a:p>
          <a:p>
            <a:pPr>
              <a:spcBef>
                <a:spcPts val="600"/>
              </a:spcBef>
            </a:pP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Амос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Декер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– один из самых необычных сыщиков в литературе, о котором мечтал бы любой писатель остросюжетного </a:t>
            </a: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жанра«.                                                                                                                                                                                          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Washington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Post</a:t>
            </a:r>
            <a:endParaRPr lang="ru-RU" sz="800" i="1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761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11334" y="634390"/>
            <a:ext cx="4472481" cy="84931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/>
            <a:r>
              <a:rPr lang="ru-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Камилла </a:t>
            </a:r>
            <a:r>
              <a:rPr lang="ru-RU" sz="18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Лэкберг</a:t>
            </a:r>
            <a:r>
              <a:rPr lang="ru-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800" dirty="0" smtClean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dirty="0" smtClean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Ведьма </a:t>
            </a:r>
            <a:r>
              <a:rPr lang="en-US" sz="1800" dirty="0" smtClean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ru-RU" sz="1800" dirty="0" err="1" smtClean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у.н</a:t>
            </a:r>
            <a:r>
              <a:rPr lang="ru-RU" sz="1800" dirty="0" smtClean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.)</a:t>
            </a:r>
            <a:r>
              <a:rPr lang="ru" sz="1800" dirty="0" smtClean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 dirty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dirty="0"/>
          </a:p>
        </p:txBody>
      </p:sp>
      <p:sp>
        <p:nvSpPr>
          <p:cNvPr id="183" name="Google Shape;183;p20"/>
          <p:cNvSpPr txBox="1"/>
          <p:nvPr/>
        </p:nvSpPr>
        <p:spPr>
          <a:xfrm>
            <a:off x="2133600" y="1086971"/>
            <a:ext cx="3290047" cy="3252386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" sz="900" b="1" dirty="0">
                <a:solidFill>
                  <a:srgbClr val="CC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Аннотация:</a:t>
            </a:r>
            <a:r>
              <a:rPr lang="ru" sz="900" b="1" dirty="0">
                <a:solidFill>
                  <a:srgbClr val="CC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 </a:t>
            </a:r>
            <a:r>
              <a:rPr lang="ru" sz="900" dirty="0">
                <a:solidFill>
                  <a:srgbClr val="FFA4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/>
            </a:r>
            <a:br>
              <a:rPr lang="ru" sz="900" dirty="0">
                <a:solidFill>
                  <a:srgbClr val="FFA4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</a:b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…Ее нашли убитой в лесу в окрестностях поселка </a:t>
            </a:r>
            <a:r>
              <a:rPr lang="ru-RU" sz="9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Фьельбака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неподалеку от родного хутора. Четырехлетнюю малышку по имени Стелла. Полиция арестовала двух девочек-подростков, живших по соседству и приглядывавших за Стеллой. Те поначалу признались в убийстве, но потом взяли свои слова назад. За недостаточностью улик полиция отпустила их.</a:t>
            </a:r>
          </a:p>
          <a:p>
            <a:pPr>
              <a:spcBef>
                <a:spcPts val="600"/>
              </a:spcBef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А через 30 лет на том же самом месте нашли тело еще одной четырехлетней девчушки, </a:t>
            </a:r>
            <a:r>
              <a:rPr lang="ru-RU" sz="9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Неи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 Ее семья поселилась на том же самом хуторе. И все сразу подумали о том, что одна из обвиняемых в том, давнем убийстве так и продолжает жить по соседству. А вторая – вот совпадение! – возвратилась в поселок за пару дней до смерти </a:t>
            </a:r>
            <a:r>
              <a:rPr lang="ru-RU" sz="9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Неи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…</a:t>
            </a:r>
          </a:p>
          <a:p>
            <a:r>
              <a:rPr lang="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900" i="1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«</a:t>
            </a:r>
            <a:r>
              <a:rPr lang="ru-RU" sz="900" i="1" dirty="0" err="1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Лэкберг</a:t>
            </a:r>
            <a:r>
              <a:rPr lang="ru-RU" sz="900" i="1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900" i="1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особенно хороша в изображении клаустрофобии, свойственной маленьким сообществам, в которых все знают всех, а полицейский может дружить с </a:t>
            </a:r>
            <a:r>
              <a:rPr lang="ru-RU" sz="900" i="1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убийцей»</a:t>
            </a:r>
            <a:r>
              <a:rPr lang="en-US" sz="900" i="1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 The Times</a:t>
            </a:r>
            <a:endParaRPr lang="ru-RU" sz="900" i="1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ru-RU" sz="9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100" i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литература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89" name="Google Shape;189;p20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90" name="Google Shape;190;p20"/>
          <p:cNvSpPr txBox="1"/>
          <p:nvPr/>
        </p:nvSpPr>
        <p:spPr>
          <a:xfrm>
            <a:off x="500225" y="116650"/>
            <a:ext cx="19563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остросюжетная литература</a:t>
            </a:r>
            <a:endParaRPr sz="1800"/>
          </a:p>
        </p:txBody>
      </p:sp>
      <p:pic>
        <p:nvPicPr>
          <p:cNvPr id="191" name="Google Shape;191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75" y="75550"/>
            <a:ext cx="519279" cy="436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Google Shape;202;p21"/>
          <p:cNvGraphicFramePr/>
          <p:nvPr>
            <p:extLst>
              <p:ext uri="{D42A27DB-BD31-4B8C-83A1-F6EECF244321}">
                <p14:modId xmlns:p14="http://schemas.microsoft.com/office/powerpoint/2010/main" val="351909453"/>
              </p:ext>
            </p:extLst>
          </p:nvPr>
        </p:nvGraphicFramePr>
        <p:xfrm>
          <a:off x="1335179" y="4376077"/>
          <a:ext cx="5732494" cy="731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01541"/>
                <a:gridCol w="807071"/>
                <a:gridCol w="690282"/>
                <a:gridCol w="1102659"/>
                <a:gridCol w="1030941"/>
              </a:tblGrid>
              <a:tr h="26679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релиза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</a:tr>
              <a:tr h="39058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err="1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Крафтовый</a:t>
                      </a: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детектив из Скандинавии. 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Только звезды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март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6 000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978-5-04-098040-6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7БЦ, 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84x108/32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8112401" y="115856"/>
            <a:ext cx="569853" cy="53777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r>
              <a:rPr lang="ru-RU" sz="1000" dirty="0"/>
              <a:t>6</a:t>
            </a:r>
            <a:r>
              <a:rPr lang="ru-RU" sz="1000" dirty="0" smtClean="0"/>
              <a:t>+</a:t>
            </a:r>
            <a:endParaRPr lang="ru-RU" sz="1000" dirty="0"/>
          </a:p>
        </p:txBody>
      </p:sp>
      <p:sp>
        <p:nvSpPr>
          <p:cNvPr id="18" name="Google Shape;182;p20"/>
          <p:cNvSpPr txBox="1">
            <a:spLocks/>
          </p:cNvSpPr>
          <p:nvPr/>
        </p:nvSpPr>
        <p:spPr>
          <a:xfrm>
            <a:off x="-387499" y="1181814"/>
            <a:ext cx="2521099" cy="269990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None/>
            </a:pPr>
            <a:r>
              <a:rPr lang="ru-RU" sz="900" b="1" dirty="0">
                <a:solidFill>
                  <a:srgbClr val="CC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Продвижение:</a:t>
            </a:r>
            <a:endParaRPr lang="ru-RU" sz="900" b="1" dirty="0">
              <a:solidFill>
                <a:srgbClr val="FFA4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indent="-285743">
              <a:lnSpc>
                <a:spcPct val="100000"/>
              </a:lnSpc>
              <a:buClr>
                <a:srgbClr val="CC0000"/>
              </a:buClr>
              <a:buSzPts val="900"/>
              <a:buFont typeface="Open Sans"/>
              <a:buChar char="❖"/>
            </a:pP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Видеообращение</a:t>
            </a:r>
            <a:r>
              <a:rPr lang="en-US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/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Интервью с автором по </a:t>
            </a:r>
            <a:r>
              <a:rPr lang="ru-RU" sz="900" dirty="0" smtClean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запросу</a:t>
            </a:r>
            <a:endParaRPr lang="ru-RU" sz="900" dirty="0">
              <a:solidFill>
                <a:srgbClr val="43434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indent="-285743">
              <a:lnSpc>
                <a:spcPct val="100000"/>
              </a:lnSpc>
              <a:buClr>
                <a:srgbClr val="CC0000"/>
              </a:buClr>
              <a:buSzPts val="900"/>
              <a:buFont typeface="Open Sans"/>
              <a:buChar char="❖"/>
            </a:pPr>
            <a:r>
              <a:rPr lang="ru-RU" sz="900" dirty="0" err="1" smtClean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Таргет</a:t>
            </a:r>
            <a:r>
              <a:rPr lang="ru-RU" sz="900" dirty="0" smtClean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- 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и контекст- продвижение в </a:t>
            </a:r>
            <a:r>
              <a:rPr lang="ru-RU" sz="900" dirty="0" smtClean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Интернете</a:t>
            </a:r>
            <a:endParaRPr lang="ru-RU" sz="900" dirty="0">
              <a:solidFill>
                <a:srgbClr val="43434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indent="-285743">
              <a:lnSpc>
                <a:spcPct val="100000"/>
              </a:lnSpc>
              <a:buClr>
                <a:srgbClr val="CC0000"/>
              </a:buClr>
              <a:buSzPts val="900"/>
              <a:buFont typeface="Open Sans"/>
              <a:buChar char="❖"/>
            </a:pPr>
            <a:r>
              <a:rPr lang="en-US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</a:t>
            </a:r>
            <a:r>
              <a:rPr lang="ru-RU" sz="900" dirty="0" err="1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онтентное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продвижение в </a:t>
            </a:r>
            <a:r>
              <a:rPr lang="ru-RU" sz="900" dirty="0" err="1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соцсетях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на сайтах книжных магазинов, рекомендательных площадках </a:t>
            </a:r>
          </a:p>
          <a:p>
            <a:pPr indent="-285743">
              <a:lnSpc>
                <a:spcPct val="100000"/>
              </a:lnSpc>
              <a:buClr>
                <a:srgbClr val="CC0000"/>
              </a:buClr>
              <a:buSzPts val="900"/>
              <a:buFont typeface="Open Sans"/>
              <a:buChar char="❖"/>
            </a:pPr>
            <a:r>
              <a:rPr lang="en-US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-продвижение в СМИ, сотрудничество с </a:t>
            </a:r>
            <a:r>
              <a:rPr lang="ru-RU" sz="900" dirty="0" err="1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блогерами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и интернет-порталами</a:t>
            </a:r>
            <a:r>
              <a:rPr lang="en-US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  <a:endParaRPr lang="ru-RU" sz="900" dirty="0">
              <a:solidFill>
                <a:srgbClr val="43434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indent="-285743">
              <a:lnSpc>
                <a:spcPct val="100000"/>
              </a:lnSpc>
              <a:buClr>
                <a:srgbClr val="CC0000"/>
              </a:buClr>
              <a:buSzPts val="900"/>
              <a:buFont typeface="Open Sans"/>
              <a:buChar char="❖"/>
            </a:pPr>
            <a:endParaRPr lang="ru-RU" sz="900" dirty="0"/>
          </a:p>
          <a:p>
            <a:pPr marL="171446" indent="0">
              <a:lnSpc>
                <a:spcPct val="100000"/>
              </a:lnSpc>
              <a:buClr>
                <a:srgbClr val="CC0000"/>
              </a:buClr>
              <a:buSzPts val="900"/>
              <a:buNone/>
            </a:pPr>
            <a:r>
              <a:rPr lang="ru-RU" sz="788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788" dirty="0">
                <a:latin typeface="Open Sans"/>
                <a:ea typeface="Open Sans"/>
                <a:cs typeface="Open Sans"/>
                <a:sym typeface="Open Sans"/>
              </a:rPr>
            </a:br>
            <a:endParaRPr lang="ru-RU" sz="750" dirty="0">
              <a:solidFill>
                <a:srgbClr val="43434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4330" y="3509282"/>
            <a:ext cx="3639670" cy="784830"/>
          </a:xfrm>
          <a:prstGeom prst="rect">
            <a:avLst/>
          </a:prstGeom>
          <a:solidFill>
            <a:srgbClr val="FF7575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800" b="1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Камилла </a:t>
            </a:r>
            <a:r>
              <a:rPr lang="ru-RU" sz="800" b="1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Лэкберг</a:t>
            </a:r>
            <a:r>
              <a:rPr lang="ru-RU" sz="800" b="1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– ведущий автор среди прославленных мастеров скандинавского детектива. Первый же ее роман стал мировым бестселлером – как, впрочем, и каждый последующий.</a:t>
            </a:r>
          </a:p>
          <a:p>
            <a:pPr>
              <a:spcBef>
                <a:spcPts val="600"/>
              </a:spcBef>
            </a:pP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Ее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книги переведены на 30 языков и проданы тиражом более 22 млн. экземпляров в более чем 60 странах</a:t>
            </a: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ru-RU" sz="800" i="1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511" y="75549"/>
            <a:ext cx="2306053" cy="33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37364" y="553450"/>
            <a:ext cx="639043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/>
            <a:r>
              <a:rPr lang="ru-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Тереза </a:t>
            </a:r>
            <a:r>
              <a:rPr lang="ru-RU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Дрисколл</a:t>
            </a:r>
            <a:r>
              <a:rPr lang="ru-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8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Я наблюдаю за тобой (</a:t>
            </a:r>
            <a:r>
              <a:rPr lang="ru-RU" sz="1800" dirty="0" err="1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у.н</a:t>
            </a:r>
            <a:r>
              <a:rPr lang="ru-RU" sz="18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.)</a:t>
            </a:r>
            <a:r>
              <a:rPr lang="ru" sz="18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 dirty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dirty="0"/>
          </a:p>
        </p:txBody>
      </p:sp>
      <p:sp>
        <p:nvSpPr>
          <p:cNvPr id="183" name="Google Shape;183;p20"/>
          <p:cNvSpPr txBox="1"/>
          <p:nvPr/>
        </p:nvSpPr>
        <p:spPr>
          <a:xfrm>
            <a:off x="2263283" y="1126150"/>
            <a:ext cx="3272138" cy="3172206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" sz="900" b="1" dirty="0">
                <a:solidFill>
                  <a:srgbClr val="CC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Аннотация:</a:t>
            </a:r>
            <a:r>
              <a:rPr lang="ru" sz="900" b="1" dirty="0">
                <a:solidFill>
                  <a:srgbClr val="CC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 </a:t>
            </a:r>
            <a:r>
              <a:rPr lang="ru" sz="900" dirty="0">
                <a:solidFill>
                  <a:srgbClr val="FFA4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/>
            </a:r>
            <a:br>
              <a:rPr lang="ru" sz="900" dirty="0">
                <a:solidFill>
                  <a:srgbClr val="FFA4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</a:br>
            <a:r>
              <a:rPr lang="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/>
            </a:r>
            <a:br>
              <a:rPr lang="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</a:b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Когда Элла </a:t>
            </a:r>
            <a:r>
              <a:rPr lang="ru-RU" sz="900" dirty="0" err="1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Лонгфилд</a:t>
            </a: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слышит, как два привлекательных молодых человека флиртуют с девушками-подростками в поезде, она не придает этому значения — до тех пор, пока парни  не упоминают, что их только что выпустили из тюрьмы. Но как только Элла решает позвать на помощь, что-то останавливает ее. На следующий день она просыпается и узнает, что одна из девушек — зеленоглазая красавица Анна </a:t>
            </a:r>
            <a:r>
              <a:rPr lang="ru-RU" sz="900" dirty="0" err="1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Баллард</a:t>
            </a: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—  исчезла. </a:t>
            </a:r>
          </a:p>
          <a:p>
            <a:pPr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Минул год, но  Анну так и не нашли. Эллу мучает чувство вины: если б она предупредила полицию, возможно, та не исчезла бы без следа…</a:t>
            </a:r>
          </a:p>
          <a:p>
            <a:pPr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Тем временем Элла получает письма с угрозами, которые заставляют ее бояться  за свою жизнь. Затем становится очевидно, что друзьям и семье Анны есть что скрывать. Лучшая подруга Анны, Сара, не говорит всей правды о том, что на самом деле произошло той ночью… Кто-то знает, где Анна, и ничего не говорит. И этот кто-то наблюдает за Эллой…</a:t>
            </a:r>
            <a:endParaRPr sz="9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6229228" y="2844674"/>
            <a:ext cx="2276671" cy="104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CC0000"/>
              </a:buClr>
              <a:buSzPts val="900"/>
            </a:pPr>
            <a:endParaRPr lang="ru-RU" sz="825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литература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89" name="Google Shape;189;p20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90" name="Google Shape;190;p20"/>
          <p:cNvSpPr txBox="1"/>
          <p:nvPr/>
        </p:nvSpPr>
        <p:spPr>
          <a:xfrm>
            <a:off x="500225" y="116650"/>
            <a:ext cx="19563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остросюжетная литература</a:t>
            </a:r>
            <a:endParaRPr sz="1800"/>
          </a:p>
        </p:txBody>
      </p:sp>
      <p:pic>
        <p:nvPicPr>
          <p:cNvPr id="191" name="Google Shape;191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75" y="75550"/>
            <a:ext cx="519279" cy="4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Блок-схема: узел 14"/>
          <p:cNvSpPr/>
          <p:nvPr/>
        </p:nvSpPr>
        <p:spPr>
          <a:xfrm>
            <a:off x="8112401" y="115856"/>
            <a:ext cx="569853" cy="53777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r>
              <a:rPr lang="en-US" sz="1000" dirty="0" smtClean="0"/>
              <a:t>8</a:t>
            </a:r>
            <a:r>
              <a:rPr lang="ru-RU" sz="1000" dirty="0" smtClean="0"/>
              <a:t>+</a:t>
            </a:r>
            <a:endParaRPr lang="ru-RU" sz="1000" dirty="0"/>
          </a:p>
        </p:txBody>
      </p:sp>
      <p:pic>
        <p:nvPicPr>
          <p:cNvPr id="3074" name="Picture 2" descr="ÐÐ°ÑÑÐ¸Ð½ÐºÐ¸ Ð¿Ð¾ Ð·Ð°Ð¿ÑÐ¾ÑÑ teresa driscoll i am watching yo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551" y="757005"/>
            <a:ext cx="2088776" cy="313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82;p20"/>
          <p:cNvSpPr txBox="1">
            <a:spLocks/>
          </p:cNvSpPr>
          <p:nvPr/>
        </p:nvSpPr>
        <p:spPr>
          <a:xfrm>
            <a:off x="-356132" y="1107878"/>
            <a:ext cx="2619415" cy="235300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None/>
            </a:pPr>
            <a:r>
              <a:rPr lang="ru-RU" sz="900" b="1" dirty="0">
                <a:solidFill>
                  <a:srgbClr val="CC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Продвижение:</a:t>
            </a:r>
            <a:endParaRPr lang="ru-RU" sz="900" b="1" dirty="0">
              <a:solidFill>
                <a:srgbClr val="FFA4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indent="-285743">
              <a:lnSpc>
                <a:spcPct val="100000"/>
              </a:lnSpc>
              <a:buClr>
                <a:srgbClr val="CC0000"/>
              </a:buClr>
              <a:buSzPts val="900"/>
              <a:buFont typeface="Open Sans"/>
              <a:buChar char="❖"/>
            </a:pP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Видеообращение</a:t>
            </a:r>
            <a:r>
              <a:rPr lang="en-US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/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Интервью с автором по запросу.</a:t>
            </a:r>
          </a:p>
          <a:p>
            <a:pPr indent="-285743">
              <a:lnSpc>
                <a:spcPct val="100000"/>
              </a:lnSpc>
              <a:buClr>
                <a:srgbClr val="CC0000"/>
              </a:buClr>
              <a:buSzPts val="900"/>
              <a:buFont typeface="Open Sans"/>
              <a:buChar char="❖"/>
            </a:pPr>
            <a:r>
              <a:rPr lang="ru-RU" sz="900" dirty="0" err="1" smtClean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Таргет</a:t>
            </a:r>
            <a:r>
              <a:rPr lang="ru-RU" sz="900" dirty="0" smtClean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- 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и контекст- продвижение в Интернете</a:t>
            </a:r>
            <a:r>
              <a:rPr lang="en-US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  <a:endParaRPr lang="ru-RU" sz="900" dirty="0">
              <a:solidFill>
                <a:srgbClr val="43434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indent="-285743">
              <a:lnSpc>
                <a:spcPct val="100000"/>
              </a:lnSpc>
              <a:buClr>
                <a:srgbClr val="CC0000"/>
              </a:buClr>
              <a:buSzPts val="900"/>
              <a:buFont typeface="Open Sans"/>
              <a:buChar char="❖"/>
            </a:pPr>
            <a:r>
              <a:rPr lang="en-US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</a:t>
            </a:r>
            <a:r>
              <a:rPr lang="ru-RU" sz="900" dirty="0" err="1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онтентное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продвижение в </a:t>
            </a:r>
            <a:r>
              <a:rPr lang="ru-RU" sz="900" dirty="0" err="1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соцсетях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на сайтах книжных магазинов, рекомендательных площадках </a:t>
            </a:r>
          </a:p>
          <a:p>
            <a:pPr indent="-285743">
              <a:lnSpc>
                <a:spcPct val="100000"/>
              </a:lnSpc>
              <a:buClr>
                <a:srgbClr val="CC0000"/>
              </a:buClr>
              <a:buSzPts val="900"/>
              <a:buFont typeface="Open Sans"/>
              <a:buChar char="❖"/>
            </a:pPr>
            <a:r>
              <a:rPr lang="en-US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-продвижение в СМИ, сотрудничество с </a:t>
            </a:r>
            <a:r>
              <a:rPr lang="ru-RU" sz="900" dirty="0" err="1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блогерами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и интернет-порталами</a:t>
            </a:r>
            <a:r>
              <a:rPr lang="en-US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  <a:endParaRPr lang="ru-RU" sz="900" dirty="0">
              <a:solidFill>
                <a:srgbClr val="43434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indent="-285743">
              <a:lnSpc>
                <a:spcPct val="100000"/>
              </a:lnSpc>
              <a:buClr>
                <a:srgbClr val="CC0000"/>
              </a:buClr>
              <a:buSzPts val="900"/>
              <a:buFont typeface="Open Sans"/>
              <a:buChar char="❖"/>
            </a:pPr>
            <a:endParaRPr lang="ru-RU" sz="900" dirty="0"/>
          </a:p>
          <a:p>
            <a:pPr marL="171446" indent="0">
              <a:lnSpc>
                <a:spcPct val="100000"/>
              </a:lnSpc>
              <a:buClr>
                <a:srgbClr val="CC0000"/>
              </a:buClr>
              <a:buSzPts val="900"/>
              <a:buNone/>
            </a:pPr>
            <a:r>
              <a:rPr lang="ru-RU" sz="788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788" dirty="0">
                <a:latin typeface="Open Sans"/>
                <a:ea typeface="Open Sans"/>
                <a:cs typeface="Open Sans"/>
                <a:sym typeface="Open Sans"/>
              </a:rPr>
            </a:br>
            <a:endParaRPr lang="ru-RU" sz="750" dirty="0">
              <a:solidFill>
                <a:srgbClr val="43434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67303" y="3953105"/>
            <a:ext cx="3400520" cy="1031051"/>
          </a:xfrm>
          <a:prstGeom prst="rect">
            <a:avLst/>
          </a:prstGeom>
          <a:solidFill>
            <a:srgbClr val="FF7575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800" b="1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Тереза </a:t>
            </a:r>
            <a:r>
              <a:rPr lang="ru-RU" sz="800" b="1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Дрисколл</a:t>
            </a:r>
            <a:r>
              <a:rPr lang="ru-RU" sz="800" b="1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на протяжении более двадцати пяти лет работала журналистом, в том числе в качестве телеведущей BBC TV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news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, где следила за историями преступлений. Особо глубоко ее затронуло их последующее воздействие на родственников и друзей  жертв, а также свидетелей. Именно эти чувства она перенесла на страницы своих книг</a:t>
            </a: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u-RU" sz="800" i="1" dirty="0" smtClean="0">
                <a:latin typeface="Open Sans"/>
                <a:ea typeface="Open Sans"/>
                <a:cs typeface="Open Sans"/>
                <a:sym typeface="Open Sans"/>
              </a:rPr>
              <a:t>Романы </a:t>
            </a:r>
            <a:r>
              <a:rPr lang="ru-RU" sz="800" i="1" dirty="0">
                <a:latin typeface="Open Sans"/>
                <a:ea typeface="Open Sans"/>
                <a:cs typeface="Open Sans"/>
                <a:sym typeface="Open Sans"/>
              </a:rPr>
              <a:t>Терезы </a:t>
            </a:r>
            <a:r>
              <a:rPr lang="ru-RU" sz="800" i="1" dirty="0" err="1">
                <a:latin typeface="Open Sans"/>
                <a:ea typeface="Open Sans"/>
                <a:cs typeface="Open Sans"/>
                <a:sym typeface="Open Sans"/>
              </a:rPr>
              <a:t>Дрисколл</a:t>
            </a:r>
            <a:r>
              <a:rPr lang="ru-RU" sz="800" i="1" dirty="0">
                <a:latin typeface="Open Sans"/>
                <a:ea typeface="Open Sans"/>
                <a:cs typeface="Open Sans"/>
                <a:sym typeface="Open Sans"/>
              </a:rPr>
              <a:t> были проданы для перевода в 18 стран</a:t>
            </a:r>
            <a:r>
              <a:rPr lang="ru-RU" sz="800" i="1" dirty="0" smtClean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ru-RU" sz="800" i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Google Shape;271;p26"/>
          <p:cNvSpPr txBox="1"/>
          <p:nvPr/>
        </p:nvSpPr>
        <p:spPr>
          <a:xfrm>
            <a:off x="2660867" y="4397310"/>
            <a:ext cx="2351463" cy="577081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ru-RU" sz="900" b="1" dirty="0" smtClean="0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900" b="1" dirty="0" smtClean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Ждем в марте! </a:t>
            </a: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900" b="1" dirty="0" smtClean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Тираж 6 000 экз</a:t>
            </a:r>
            <a:r>
              <a:rPr lang="ru-RU" sz="900" b="1" dirty="0" smtClean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215723" y="501559"/>
            <a:ext cx="639043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/>
            <a:r>
              <a:rPr lang="ru-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Кэролайн </a:t>
            </a:r>
            <a:r>
              <a:rPr lang="ru-RU" sz="18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Кепнес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ru" sz="24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2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8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ТЫ</a:t>
            </a:r>
            <a:r>
              <a:rPr lang="ru" sz="18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» (у.н.)</a:t>
            </a:r>
            <a: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 dirty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dirty="0"/>
          </a:p>
        </p:txBody>
      </p:sp>
      <p:sp>
        <p:nvSpPr>
          <p:cNvPr id="183" name="Google Shape;183;p20"/>
          <p:cNvSpPr txBox="1"/>
          <p:nvPr/>
        </p:nvSpPr>
        <p:spPr>
          <a:xfrm>
            <a:off x="2130281" y="1100465"/>
            <a:ext cx="2833518" cy="2840534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" sz="900" b="1" dirty="0">
                <a:solidFill>
                  <a:srgbClr val="CC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Аннотация:</a:t>
            </a:r>
            <a:r>
              <a:rPr lang="ru" sz="900" b="1" dirty="0">
                <a:solidFill>
                  <a:srgbClr val="CC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 </a:t>
            </a:r>
            <a:endParaRPr lang="ru" sz="900" b="1" dirty="0" smtClean="0">
              <a:solidFill>
                <a:srgbClr val="CC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Nunito Sans"/>
            </a:endParaRPr>
          </a:p>
          <a:p>
            <a:pPr>
              <a:spcBef>
                <a:spcPts val="600"/>
              </a:spcBef>
            </a:pPr>
            <a:r>
              <a:rPr lang="ru" sz="900" dirty="0">
                <a:solidFill>
                  <a:srgbClr val="FFA4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/>
            </a:r>
            <a:br>
              <a:rPr lang="ru" sz="900" dirty="0">
                <a:solidFill>
                  <a:srgbClr val="FFA4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</a:br>
            <a:r>
              <a:rPr lang="ru-RU" sz="900" dirty="0" smtClean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Джо </a:t>
            </a:r>
            <a:r>
              <a:rPr lang="ru-RU" sz="900" dirty="0" err="1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Голдберг</a:t>
            </a: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продавец из книжного магазина, – очень непростой парень. Ну то есть как непростой… Не такой, как все. Поэтому большей частью он один. Ну то есть как один… Время от времени он влюбляется в интересных девушек, всякий раз веря, что нашел идеальные отношения. Но всякий раз оказывается, что идеал пока недостижим, и Джо расстается с девушками. Ну то есть как расстается… Скажем так, они уходят из его жизни. Но наконец-то он нашел ЕЕ. О ней он узнал все. Ну то есть как все… </a:t>
            </a:r>
            <a:r>
              <a:rPr lang="ru-RU" sz="900" dirty="0" smtClean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Абсолютно все. </a:t>
            </a: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Она перед ним как открытая книга. Теперь ошибки быть не может – эта любовь должна быть идеальной. Осталось лишь убедить в этом избранницу. Ну то есть как убедить…</a:t>
            </a:r>
          </a:p>
        </p:txBody>
      </p:sp>
      <p:sp>
        <p:nvSpPr>
          <p:cNvPr id="185" name="Google Shape;185;p20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литература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89" name="Google Shape;189;p20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90" name="Google Shape;190;p20"/>
          <p:cNvSpPr txBox="1"/>
          <p:nvPr/>
        </p:nvSpPr>
        <p:spPr>
          <a:xfrm>
            <a:off x="500225" y="116650"/>
            <a:ext cx="19563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остросюжетная литература</a:t>
            </a:r>
            <a:endParaRPr sz="1800"/>
          </a:p>
        </p:txBody>
      </p:sp>
      <p:pic>
        <p:nvPicPr>
          <p:cNvPr id="191" name="Google Shape;191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75" y="75550"/>
            <a:ext cx="519279" cy="436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Google Shape;202;p21"/>
          <p:cNvGraphicFramePr/>
          <p:nvPr>
            <p:extLst>
              <p:ext uri="{D42A27DB-BD31-4B8C-83A1-F6EECF244321}">
                <p14:modId xmlns:p14="http://schemas.microsoft.com/office/powerpoint/2010/main" val="1339184614"/>
              </p:ext>
            </p:extLst>
          </p:nvPr>
        </p:nvGraphicFramePr>
        <p:xfrm>
          <a:off x="1347267" y="4502907"/>
          <a:ext cx="5084904" cy="6095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187"/>
                <a:gridCol w="905435"/>
                <a:gridCol w="762000"/>
                <a:gridCol w="1156447"/>
                <a:gridCol w="1057835"/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релиза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</a:tr>
              <a:tr h="25128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Убийство по любви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март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6 000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978-5-04-100363-0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7БЦ, 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84x108/32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16+</a:t>
            </a:r>
          </a:p>
        </p:txBody>
      </p:sp>
      <p:sp>
        <p:nvSpPr>
          <p:cNvPr id="12" name="Google Shape;182;p20"/>
          <p:cNvSpPr txBox="1">
            <a:spLocks/>
          </p:cNvSpPr>
          <p:nvPr/>
        </p:nvSpPr>
        <p:spPr>
          <a:xfrm>
            <a:off x="-105439" y="1094657"/>
            <a:ext cx="2053778" cy="323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>
              <a:lnSpc>
                <a:spcPct val="100000"/>
              </a:lnSpc>
              <a:buFont typeface="Arial"/>
              <a:buNone/>
            </a:pPr>
            <a:r>
              <a:rPr lang="ru-RU" sz="900" b="1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Продвижение:</a:t>
            </a:r>
            <a:endParaRPr lang="ru-RU" sz="900" b="1" dirty="0" smtClean="0">
              <a:solidFill>
                <a:srgbClr val="FFA4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Анонсы, статьи в соц. сетях и на сайтах книжных магазинов и книжных рекомендательных площадок. </a:t>
            </a: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Информационная рассылка по базе СМИ и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блогеров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(более 200 контактов).</a:t>
            </a: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Включение книги в подборки на порталах, публикация отрывков в тематических СМИ и блогах</a:t>
            </a:r>
          </a:p>
          <a:p>
            <a:pPr marL="349250" lvl="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Обзоры и рецензии на порталах: </a:t>
            </a:r>
            <a:r>
              <a:rPr lang="en-US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LiveLib.ru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novostiliteratury.ru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АртМосковия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7dn.ru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и др.</a:t>
            </a: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Таргет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- и контекст- продвижение в Интернете</a:t>
            </a:r>
          </a:p>
          <a:p>
            <a:pPr marL="349250" indent="-171450">
              <a:lnSpc>
                <a:spcPct val="100000"/>
              </a:lnSpc>
              <a:buClr>
                <a:srgbClr val="FF0000"/>
              </a:buClr>
              <a:buSzPts val="800"/>
              <a:buFont typeface="Wingdings" panose="05000000000000000000" pitchFamily="2" charset="2"/>
              <a:buChar char="v"/>
            </a:pPr>
            <a:endParaRPr lang="ru-RU" sz="900" dirty="0">
              <a:solidFill>
                <a:srgbClr val="666666"/>
              </a:solidFill>
              <a:latin typeface="Open Sans"/>
              <a:ea typeface="Open Sans"/>
              <a:cs typeface="Open Sans"/>
            </a:endParaRPr>
          </a:p>
          <a:p>
            <a:pPr marL="177800" indent="0">
              <a:lnSpc>
                <a:spcPct val="100000"/>
              </a:lnSpc>
              <a:buClr>
                <a:srgbClr val="FF0000"/>
              </a:buClr>
              <a:buSzPts val="800"/>
              <a:buFont typeface="Arial"/>
              <a:buNone/>
            </a:pPr>
            <a:r>
              <a:rPr lang="ru-RU" sz="1000" dirty="0" smtClean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1000" dirty="0" smtClean="0">
                <a:latin typeface="Open Sans"/>
                <a:ea typeface="Open Sans"/>
                <a:cs typeface="Open Sans"/>
                <a:sym typeface="Open Sans"/>
              </a:rPr>
            </a:br>
            <a:endParaRPr lang="ru-RU" sz="1000" dirty="0">
              <a:solidFill>
                <a:srgbClr val="434343"/>
              </a:solidFill>
            </a:endParaRPr>
          </a:p>
        </p:txBody>
      </p:sp>
      <p:pic>
        <p:nvPicPr>
          <p:cNvPr id="1026" name="Picture 2" descr="ÐÐ°ÑÑÐ¸Ð½ÐºÐ¸ Ð¿Ð¾ Ð·Ð°Ð¿ÑÐ¾ÑÑ you caroline kepn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16649"/>
            <a:ext cx="2417725" cy="36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038165" y="3776003"/>
            <a:ext cx="4105835" cy="661720"/>
          </a:xfrm>
          <a:prstGeom prst="rect">
            <a:avLst/>
          </a:prstGeom>
          <a:solidFill>
            <a:srgbClr val="FF7575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Книга переведена на 19 языков!</a:t>
            </a:r>
          </a:p>
          <a:p>
            <a:pPr>
              <a:spcBef>
                <a:spcPts val="600"/>
              </a:spcBef>
            </a:pP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По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книге снят сериал (2 сезона, 2018) с Пенном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Бэджли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, известным по сериалу «Сплетница» и Элизабет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Леил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("Хорошая борьба», «Однажды в сказке», «Черный список»). </a:t>
            </a:r>
          </a:p>
        </p:txBody>
      </p:sp>
    </p:spTree>
    <p:extLst>
      <p:ext uri="{BB962C8B-B14F-4D97-AF65-F5344CB8AC3E}">
        <p14:creationId xmlns:p14="http://schemas.microsoft.com/office/powerpoint/2010/main" val="40238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404367" y="0"/>
            <a:ext cx="588988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>
              <a:buSzPts val="1100"/>
            </a:pPr>
            <a:r>
              <a:rPr lang="ru-RU" sz="24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Дина Рубина</a:t>
            </a:r>
            <a:r>
              <a:rPr lang="ru" sz="24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>Наполеонов обоз. Книга 2: Белые лошади</a:t>
            </a:r>
            <a: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b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 dirty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0" y="1088669"/>
            <a:ext cx="2441400" cy="282393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457189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Продвижение:</a:t>
            </a:r>
            <a:endParaRPr sz="900" b="1" dirty="0">
              <a:solidFill>
                <a:srgbClr val="FFA4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393">
              <a:lnSpc>
                <a:spcPct val="100000"/>
              </a:lnSpc>
              <a:buClr>
                <a:srgbClr val="FFA400"/>
              </a:buClr>
              <a:buSzPts val="800"/>
              <a:buFont typeface="Open Sans"/>
              <a:buChar char="❖"/>
            </a:pP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Фильм об авторе на Первом канале</a:t>
            </a:r>
          </a:p>
          <a:p>
            <a:pPr indent="-279393">
              <a:lnSpc>
                <a:spcPct val="100000"/>
              </a:lnSpc>
              <a:buClr>
                <a:srgbClr val="FFA400"/>
              </a:buClr>
              <a:buSzPts val="800"/>
              <a:buFont typeface="Open Sans"/>
              <a:buChar char="❖"/>
            </a:pP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Масштабная PR-кампания: ТВ, радио, печатная и онлайн- пресса (уже опубликовано около 50 интервью с автором в крупнейших СМИ, состоялся эфир в «Вечернем Урганте», на «Серебряном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дожде»</a:t>
            </a: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indent="-279393">
              <a:lnSpc>
                <a:spcPct val="100000"/>
              </a:lnSpc>
              <a:buClr>
                <a:srgbClr val="FFA400"/>
              </a:buClr>
              <a:buSzPts val="800"/>
              <a:buFont typeface="Open Sans"/>
              <a:buChar char="❖"/>
            </a:pP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Прошли встречи с читателями в книжных магазинах и выступление на выставке. </a:t>
            </a:r>
          </a:p>
          <a:p>
            <a:pPr indent="-279393">
              <a:lnSpc>
                <a:spcPct val="100000"/>
              </a:lnSpc>
              <a:buClr>
                <a:srgbClr val="FFA400"/>
              </a:buClr>
              <a:buSzPts val="800"/>
              <a:buFont typeface="Open Sans"/>
              <a:buChar char="❖"/>
            </a:pP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В марте запланирован визит Дины </a:t>
            </a:r>
            <a:r>
              <a:rPr lang="ru-RU" sz="9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Рубиной</a:t>
            </a: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в Россию под выход новинки</a:t>
            </a:r>
          </a:p>
          <a:p>
            <a:pPr indent="-279393">
              <a:lnSpc>
                <a:spcPct val="100000"/>
              </a:lnSpc>
              <a:buClr>
                <a:srgbClr val="FFA400"/>
              </a:buClr>
              <a:buSzPts val="800"/>
              <a:buFont typeface="Open Sans"/>
              <a:buChar char="❖"/>
            </a:pPr>
            <a:r>
              <a:rPr lang="ru-RU" sz="9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Буктрейлер</a:t>
            </a: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https://youtu.be/_uCQAK0NwsE</a:t>
            </a: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dirty="0">
              <a:solidFill>
                <a:srgbClr val="434343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527980" y="1088670"/>
            <a:ext cx="3628304" cy="2952848"/>
          </a:xfrm>
          <a:prstGeom prst="rect">
            <a:avLst/>
          </a:prstGeom>
          <a:noFill/>
          <a:ln w="9525" cap="flat" cmpd="sng">
            <a:solidFill>
              <a:srgbClr val="FFA4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ru" sz="900" b="1" dirty="0">
                <a:solidFill>
                  <a:srgbClr val="FFA4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Аннотация:</a:t>
            </a:r>
            <a:r>
              <a:rPr lang="ru" sz="900" b="1" dirty="0">
                <a:solidFill>
                  <a:srgbClr val="FFA4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 </a:t>
            </a:r>
            <a:r>
              <a:rPr lang="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/>
            </a:r>
            <a:br>
              <a:rPr lang="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</a:b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Вторая книга романа «Наполеонов обоз» – «Белые лошади» – затягивает читателя в воронку любви, горестей, счастья и предательства двух главных героев – Аристарха и Надежды. За короткий срок на них обрушивается груз сильнейших потрясений, которые не часто и не всем выпадают в юности. Сильные, цельные натуры, оба они живут на такой высоте чувств, которая ничего не прощает. Судьба буквально расшвыривает в разные стороны двух влюблённых. Каждый из них теперь идет своим отдельным путем, оставаясь навсегда глубоко одиноким, раненым душевно. 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По ходу романа продолжает приоткрываться давняя история предка </a:t>
            </a:r>
            <a:r>
              <a:rPr lang="ru-RU" sz="900" dirty="0" err="1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Стаха</a:t>
            </a: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Бугрова – Аристарха </a:t>
            </a:r>
            <a:r>
              <a:rPr lang="ru-RU" sz="900" dirty="0" err="1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Бугеро</a:t>
            </a: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,  офицера Наполеоновской армии, прожившего в России свою  трагическую и таинственную жизнь. И парадоксальным образом оказывается, что история эта вовсе не завершилась полтораста лет назад. </a:t>
            </a:r>
            <a:endParaRPr sz="900" dirty="0">
              <a:solidFill>
                <a:srgbClr val="FF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6214838" y="3067709"/>
            <a:ext cx="2815348" cy="102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endParaRPr lang="ru-RU" sz="8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4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FA400">
              <a:alpha val="7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grpSp>
        <p:nvGrpSpPr>
          <p:cNvPr id="68" name="Google Shape;68;p14"/>
          <p:cNvGrpSpPr/>
          <p:nvPr/>
        </p:nvGrpSpPr>
        <p:grpSpPr>
          <a:xfrm>
            <a:off x="141513" y="202046"/>
            <a:ext cx="299344" cy="183796"/>
            <a:chOff x="4595425" y="1707325"/>
            <a:chExt cx="470075" cy="288625"/>
          </a:xfrm>
        </p:grpSpPr>
        <p:sp>
          <p:nvSpPr>
            <p:cNvPr id="69" name="Google Shape;69;p14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sp>
        <p:nvSpPr>
          <p:cNvPr id="74" name="Google Shape;74;p14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Топовые авторы</a:t>
            </a:r>
            <a:endParaRPr sz="1800">
              <a:solidFill>
                <a:srgbClr val="FFFFFF"/>
              </a:solidFill>
            </a:endParaRPr>
          </a:p>
        </p:txBody>
      </p:sp>
      <p:graphicFrame>
        <p:nvGraphicFramePr>
          <p:cNvPr id="75" name="Google Shape;75;p14"/>
          <p:cNvGraphicFramePr/>
          <p:nvPr>
            <p:extLst>
              <p:ext uri="{D42A27DB-BD31-4B8C-83A1-F6EECF244321}">
                <p14:modId xmlns:p14="http://schemas.microsoft.com/office/powerpoint/2010/main" val="2972661242"/>
              </p:ext>
            </p:extLst>
          </p:nvPr>
        </p:nvGraphicFramePr>
        <p:xfrm>
          <a:off x="1540015" y="4492742"/>
          <a:ext cx="5416597" cy="6171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2785"/>
                <a:gridCol w="851647"/>
                <a:gridCol w="600635"/>
                <a:gridCol w="1156447"/>
                <a:gridCol w="995083"/>
              </a:tblGrid>
              <a:tr h="30858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релиза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</a:tr>
              <a:tr h="30858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Большая проза Дины </a:t>
                      </a:r>
                      <a:r>
                        <a:rPr lang="ru-RU" sz="800" dirty="0" err="1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Рубиной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Март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80 </a:t>
                      </a: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000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978-5-04-099553-0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7БЦ, 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84x108/32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09276" y="4093202"/>
            <a:ext cx="3628304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bg2"/>
                </a:solidFill>
              </a:rPr>
              <a:t>Тираж первой книги (80 000 экз.) был продан за 3 месяца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7" name="Блок-схема: узел 16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18+</a:t>
            </a:r>
          </a:p>
        </p:txBody>
      </p:sp>
      <p:pic>
        <p:nvPicPr>
          <p:cNvPr id="1026" name="Picture 2" descr="\\eksmo-office\CO\РЕДАКЦИЯ_1\Маркетинг.Дивизион№1\Рубина\2018\Рябиновый клин\обложки\Белые лошади_3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1947" y="653314"/>
            <a:ext cx="2354854" cy="373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8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-53630" y="547353"/>
            <a:ext cx="8704729" cy="54311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/>
            <a:r>
              <a:rPr lang="ru-RU" sz="16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Наталья </a:t>
            </a:r>
            <a:r>
              <a:rPr lang="ru-RU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Тимошенко, Лена </a:t>
            </a:r>
            <a:r>
              <a:rPr lang="ru-RU" sz="16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Обухова</a:t>
            </a:r>
            <a:r>
              <a:rPr lang="ru" sz="16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ru" sz="20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6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6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Дорогой несбывшихся снов</a:t>
            </a:r>
            <a:r>
              <a:rPr lang="ru" sz="16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endParaRPr sz="2400" dirty="0"/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-126685" y="1277164"/>
            <a:ext cx="2700502" cy="96537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Продвижение:</a:t>
            </a:r>
            <a:endParaRPr sz="900" b="1" dirty="0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>
              <a:lnSpc>
                <a:spcPct val="100000"/>
              </a:lnSpc>
              <a:buNone/>
            </a:pPr>
            <a:endParaRPr sz="800" b="1" dirty="0">
              <a:solidFill>
                <a:srgbClr val="FFA4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43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900"/>
              <a:buFont typeface="Arial"/>
              <a:buChar char="❖"/>
            </a:pPr>
            <a:r>
              <a:rPr lang="en-US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PR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-продвижение в СМИ</a:t>
            </a:r>
          </a:p>
          <a:p>
            <a:pPr indent="-285743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900"/>
              <a:buFont typeface="Arial"/>
              <a:buChar char="❖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Интервью с авторами (по запросу)</a:t>
            </a:r>
          </a:p>
          <a:p>
            <a:pPr indent="-285743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900"/>
              <a:buFont typeface="Arial"/>
              <a:buChar char="❖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Включение книги в подборки, контентное продвижение в Интернете (факты, отрывки, цитаты, обзоры)</a:t>
            </a:r>
          </a:p>
          <a:p>
            <a:pPr indent="-285743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900"/>
              <a:buFont typeface="Arial"/>
              <a:buChar char="❖"/>
            </a:pPr>
            <a:endParaRPr lang="ru-RU" sz="1000" dirty="0">
              <a:solidFill>
                <a:srgbClr val="000000"/>
              </a:solidFill>
              <a:sym typeface="Open Sans"/>
            </a:endParaRPr>
          </a:p>
          <a:p>
            <a:pPr indent="-285743">
              <a:lnSpc>
                <a:spcPct val="100000"/>
              </a:lnSpc>
              <a:buClr>
                <a:srgbClr val="CC0000"/>
              </a:buClr>
              <a:buSzPts val="900"/>
              <a:buFont typeface="Open Sans"/>
              <a:buChar char="❖"/>
            </a:pPr>
            <a:endParaRPr lang="ru-RU" sz="1000" dirty="0">
              <a:latin typeface="Open Sans"/>
              <a:ea typeface="Open Sans"/>
              <a:cs typeface="Open Sans"/>
              <a:sym typeface="Open Sans"/>
            </a:endParaRPr>
          </a:p>
          <a:p>
            <a:pPr marL="171446" indent="0">
              <a:lnSpc>
                <a:spcPct val="100000"/>
              </a:lnSpc>
              <a:buClr>
                <a:srgbClr val="CC0000"/>
              </a:buClr>
              <a:buSzPts val="900"/>
              <a:buNone/>
            </a:pP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endParaRPr sz="600" dirty="0">
              <a:solidFill>
                <a:srgbClr val="434343"/>
              </a:solidFill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2573817" y="1277164"/>
            <a:ext cx="3078600" cy="283987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" sz="900" b="1" dirty="0" smtClean="0">
                <a:solidFill>
                  <a:srgbClr val="CC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Аннотация:</a:t>
            </a:r>
            <a:r>
              <a:rPr lang="ru" sz="900" b="1" dirty="0" smtClean="0">
                <a:solidFill>
                  <a:srgbClr val="CC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 </a:t>
            </a:r>
            <a:r>
              <a:rPr lang="ru" sz="900" dirty="0" smtClean="0">
                <a:solidFill>
                  <a:srgbClr val="FFA4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/>
            </a:r>
            <a:br>
              <a:rPr lang="ru" sz="900" dirty="0" smtClean="0">
                <a:solidFill>
                  <a:srgbClr val="FFA4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</a:br>
            <a:r>
              <a:rPr lang="ru-RU" sz="900" dirty="0" smtClean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Похоже, команда исследователей сверхъестественного, возглавляемая Войтехом Дворжаком, попала в аномальную зону. Оказавшись в плену дома, расположенного в сибирском лесу, друзья поняли, что просто так его не покинуть. Даже если каждый из них погибнет... «Умрешь – начнешь опять сначала». Но что если дом-ловушка – всего лишь иллюзия, а сами они – подопытные? Ведь один из друзей до приезда сюда успел разузнать слишком много…</a:t>
            </a:r>
          </a:p>
          <a:p>
            <a:pPr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/>
            </a:r>
            <a:b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Неверие в потусторонние силы не дает никакой гарантии, что странные события не начнут вдруг происходить в вашей собственной жизни. Серия «Секретное досье» включает цикл романов о команде, расследующей </a:t>
            </a:r>
            <a:r>
              <a:rPr lang="ru-RU" sz="900" dirty="0" err="1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паранормальные</a:t>
            </a: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явления. </a:t>
            </a:r>
          </a:p>
          <a:p>
            <a:pPr>
              <a:spcBef>
                <a:spcPts val="600"/>
              </a:spcBef>
            </a:pPr>
            <a:endParaRPr lang="ru-RU" sz="900" dirty="0">
              <a:solidFill>
                <a:srgbClr val="66666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литература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89" name="Google Shape;189;p20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90" name="Google Shape;190;p20"/>
          <p:cNvSpPr txBox="1"/>
          <p:nvPr/>
        </p:nvSpPr>
        <p:spPr>
          <a:xfrm>
            <a:off x="500225" y="116650"/>
            <a:ext cx="19563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остросюжетная литература</a:t>
            </a:r>
            <a:endParaRPr sz="1800"/>
          </a:p>
        </p:txBody>
      </p:sp>
      <p:pic>
        <p:nvPicPr>
          <p:cNvPr id="191" name="Google Shape;191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75" y="75550"/>
            <a:ext cx="519279" cy="436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Google Shape;202;p21"/>
          <p:cNvGraphicFramePr/>
          <p:nvPr>
            <p:extLst>
              <p:ext uri="{D42A27DB-BD31-4B8C-83A1-F6EECF244321}">
                <p14:modId xmlns:p14="http://schemas.microsoft.com/office/powerpoint/2010/main" val="3871159501"/>
              </p:ext>
            </p:extLst>
          </p:nvPr>
        </p:nvGraphicFramePr>
        <p:xfrm>
          <a:off x="1372407" y="4362880"/>
          <a:ext cx="5296842" cy="731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94418"/>
                <a:gridCol w="1013012"/>
                <a:gridCol w="555812"/>
                <a:gridCol w="1147482"/>
                <a:gridCol w="986118"/>
              </a:tblGrid>
              <a:tr h="24696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</a:t>
                      </a:r>
                      <a:r>
                        <a:rPr lang="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выхода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</a:tr>
              <a:tr h="30078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Секретное досье. 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Мистические романы 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04.02.2019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5 000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978-5-04-100373-9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3, 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75x100/32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16+</a:t>
            </a:r>
          </a:p>
        </p:txBody>
      </p:sp>
      <p:sp>
        <p:nvSpPr>
          <p:cNvPr id="16" name="Google Shape;184;p20"/>
          <p:cNvSpPr txBox="1"/>
          <p:nvPr/>
        </p:nvSpPr>
        <p:spPr>
          <a:xfrm>
            <a:off x="6126229" y="2972793"/>
            <a:ext cx="2924846" cy="104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>
              <a:spcBef>
                <a:spcPts val="600"/>
              </a:spcBef>
            </a:pPr>
            <a:endParaRPr lang="ru-RU" sz="8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40676" y="3505070"/>
            <a:ext cx="3189509" cy="830997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Серия для любителей сериалов «Говорящая с призраками», «Дневники вампира», «Древние».</a:t>
            </a:r>
          </a:p>
          <a:p>
            <a:pPr algn="just"/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Шагните за границы обыденной реальности и погрузитесь в опасный и загадочный мир сверхъестественного. </a:t>
            </a:r>
          </a:p>
          <a:p>
            <a:pPr algn="just"/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Книги авторов занимают высокие позиции в рейтингах электронных продаж.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7671" y="773748"/>
            <a:ext cx="1951956" cy="266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>
            <a:spLocks noGrp="1"/>
          </p:cNvSpPr>
          <p:nvPr>
            <p:ph type="title"/>
          </p:nvPr>
        </p:nvSpPr>
        <p:spPr>
          <a:xfrm>
            <a:off x="-24006" y="487230"/>
            <a:ext cx="856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Олег </a:t>
            </a:r>
            <a:r>
              <a:rPr lang="ru-RU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Тиньков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 </a:t>
            </a:r>
            <a:r>
              <a:rPr lang="ru" sz="1100" dirty="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b="1" dirty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Бизнес без MBA</a:t>
            </a:r>
            <a:r>
              <a:rPr lang="ru-RU" sz="1800" b="1" dirty="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lang="ru-RU" sz="1800" b="1" dirty="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400" b="1" dirty="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1400" b="1" dirty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Под. редакцией Максима </a:t>
            </a:r>
            <a:r>
              <a:rPr lang="ru-RU" sz="1400" b="1" dirty="0" err="1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Ильяхова</a:t>
            </a:r>
            <a:r>
              <a:rPr lang="ru" sz="1400" dirty="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1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dirty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27"/>
          <p:cNvSpPr txBox="1">
            <a:spLocks noGrp="1"/>
          </p:cNvSpPr>
          <p:nvPr>
            <p:ph type="body" idx="1"/>
          </p:nvPr>
        </p:nvSpPr>
        <p:spPr>
          <a:xfrm>
            <a:off x="-83744" y="1184998"/>
            <a:ext cx="2377165" cy="23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</a:t>
            </a:r>
            <a:r>
              <a:rPr lang="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 через соц. сети автора (более 315 000 подписчиков); соц. сети </a:t>
            </a:r>
            <a:r>
              <a:rPr lang="ru-RU" sz="9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Tinkoff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-банка (более 415 000 подписчиков)</a:t>
            </a:r>
          </a:p>
          <a:p>
            <a:pPr lvl="0"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Ролики по книге на </a:t>
            </a:r>
            <a:r>
              <a:rPr lang="ru-RU" sz="9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Ютюб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-канале «Бизнес-секреты 3.0» (более 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247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000 подписчиков)</a:t>
            </a:r>
          </a:p>
          <a:p>
            <a:pPr lvl="0"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Инфоподдержка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9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Tinkoff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-банка (баннерная реклама, интернет-продвижение)</a:t>
            </a:r>
          </a:p>
          <a:p>
            <a:pPr lvl="0"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Вирусные ролики</a:t>
            </a:r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800"/>
              <a:buNone/>
            </a:pPr>
            <a: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endParaRPr sz="600" dirty="0">
              <a:solidFill>
                <a:srgbClr val="434343"/>
              </a:solidFill>
            </a:endParaRPr>
          </a:p>
        </p:txBody>
      </p:sp>
      <p:sp>
        <p:nvSpPr>
          <p:cNvPr id="288" name="Google Shape;288;p27"/>
          <p:cNvSpPr txBox="1"/>
          <p:nvPr/>
        </p:nvSpPr>
        <p:spPr>
          <a:xfrm>
            <a:off x="2317421" y="1081541"/>
            <a:ext cx="3259314" cy="3212040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ru" sz="1000" b="1" dirty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Аннотация в разработке</a:t>
            </a:r>
            <a:r>
              <a:rPr lang="ru" sz="1000" b="1" dirty="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lvl="0">
              <a:spcBef>
                <a:spcPts val="600"/>
              </a:spcBef>
            </a:pPr>
            <a:endParaRPr lang="ru" sz="900" b="1" dirty="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CC0000"/>
              </a:buClr>
              <a:buSzPts val="900"/>
            </a:pP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В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новой книге Олега </a:t>
            </a:r>
            <a:r>
              <a:rPr lang="ru-RU" sz="9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Тинькова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–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уникального предпринимателя, создавшего самый большой онлайн-банк в мире, содержатся практические рекомендации по управлению бизнесом. </a:t>
            </a:r>
          </a:p>
          <a:p>
            <a:pPr>
              <a:buClr>
                <a:srgbClr val="CC0000"/>
              </a:buClr>
              <a:buSzPts val="900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Вы узнаете как:</a:t>
            </a:r>
          </a:p>
          <a:p>
            <a:pPr>
              <a:buClr>
                <a:srgbClr val="CC0000"/>
              </a:buClr>
              <a:buSzPts val="900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организовывать управленческий учет;</a:t>
            </a:r>
          </a:p>
          <a:p>
            <a:pPr>
              <a:buClr>
                <a:srgbClr val="CC0000"/>
              </a:buClr>
              <a:buSzPts val="900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вести бухгалтерию;</a:t>
            </a:r>
          </a:p>
          <a:p>
            <a:pPr>
              <a:buClr>
                <a:srgbClr val="CC0000"/>
              </a:buClr>
              <a:buSzPts val="900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проводить стресс-тесты;</a:t>
            </a:r>
          </a:p>
          <a:p>
            <a:pPr>
              <a:buClr>
                <a:srgbClr val="CC0000"/>
              </a:buClr>
              <a:buSzPts val="900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продвигать свою компанию на рынке;</a:t>
            </a:r>
          </a:p>
          <a:p>
            <a:pPr>
              <a:buClr>
                <a:srgbClr val="CC0000"/>
              </a:buClr>
              <a:buSzPts val="900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привлекать даже самого несговорчивого клиента;</a:t>
            </a:r>
          </a:p>
          <a:p>
            <a:pPr>
              <a:buClr>
                <a:srgbClr val="CC0000"/>
              </a:buClr>
              <a:buSzPts val="900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вести переговоры;</a:t>
            </a:r>
          </a:p>
          <a:p>
            <a:pPr>
              <a:buClr>
                <a:srgbClr val="CC0000"/>
              </a:buClr>
              <a:buSzPts val="900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оценивать результаты и принимать сложные решения.</a:t>
            </a:r>
          </a:p>
          <a:p>
            <a:pPr>
              <a:buClr>
                <a:srgbClr val="CC0000"/>
              </a:buClr>
              <a:buSzPts val="900"/>
            </a:pPr>
            <a:endParaRPr lang="ru-RU" sz="9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CC0000"/>
              </a:buClr>
              <a:buSzPts val="900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Книга издана под редакцией гуру информационного стиля Максима </a:t>
            </a:r>
            <a:r>
              <a:rPr lang="ru-RU" sz="9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Ильяхова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–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основателя сервиса 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900" dirty="0" err="1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Главред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»,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автора бестселлеров 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«Пиши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сокращай»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и 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«Новые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правила деловой 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переписки».</a:t>
            </a:r>
            <a:r>
              <a:rPr lang="ru" sz="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800" dirty="0">
              <a:solidFill>
                <a:schemeClr val="bg2"/>
              </a:solidFill>
            </a:endParaRPr>
          </a:p>
        </p:txBody>
      </p:sp>
      <p:sp>
        <p:nvSpPr>
          <p:cNvPr id="290" name="Google Shape;290;p27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7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спецпроекты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292" name="Google Shape;292;p27"/>
          <p:cNvGraphicFramePr/>
          <p:nvPr>
            <p:extLst>
              <p:ext uri="{D42A27DB-BD31-4B8C-83A1-F6EECF244321}">
                <p14:modId xmlns:p14="http://schemas.microsoft.com/office/powerpoint/2010/main" val="83588941"/>
              </p:ext>
            </p:extLst>
          </p:nvPr>
        </p:nvGraphicFramePr>
        <p:xfrm>
          <a:off x="1230725" y="4358286"/>
          <a:ext cx="5699459" cy="731460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1871530"/>
                <a:gridCol w="815788"/>
                <a:gridCol w="717176"/>
                <a:gridCol w="1192306"/>
                <a:gridCol w="1102659"/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релиза</a:t>
                      </a:r>
                      <a:endParaRPr sz="8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</a:tr>
              <a:tr h="39133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Тинькофф. Бизнес без MBA для начинающих предпринимателей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Февраль 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7 000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978-5-04-100776-8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7БЦ,</a:t>
                      </a:r>
                      <a:r>
                        <a:rPr lang="ru-RU" sz="800" baseline="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70x100/16</a:t>
                      </a: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/>
                      </a:r>
                      <a:b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</a:tr>
            </a:tbl>
          </a:graphicData>
        </a:graphic>
      </p:graphicFrame>
      <p:grpSp>
        <p:nvGrpSpPr>
          <p:cNvPr id="293" name="Google Shape;293;p27"/>
          <p:cNvGrpSpPr/>
          <p:nvPr/>
        </p:nvGrpSpPr>
        <p:grpSpPr>
          <a:xfrm>
            <a:off x="82092" y="105607"/>
            <a:ext cx="359272" cy="376691"/>
            <a:chOff x="5961125" y="1623900"/>
            <a:chExt cx="427450" cy="448175"/>
          </a:xfrm>
        </p:grpSpPr>
        <p:sp>
          <p:nvSpPr>
            <p:cNvPr id="294" name="Google Shape;294;p27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Блок-схема: узел 16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16+</a:t>
            </a:r>
            <a:endParaRPr lang="ru-RU" sz="1000" dirty="0"/>
          </a:p>
        </p:txBody>
      </p:sp>
      <p:pic>
        <p:nvPicPr>
          <p:cNvPr id="19" name="officeArt object" descr="Picture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996" y="1978862"/>
            <a:ext cx="1685189" cy="19114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0" name="officeArt object" descr="Picture 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663" y="320061"/>
            <a:ext cx="1865608" cy="180701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5701553" y="3955027"/>
            <a:ext cx="3110753" cy="338554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Редактор проекта </a:t>
            </a:r>
            <a:r>
              <a:rPr lang="ru-RU" sz="800" b="1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Максим </a:t>
            </a:r>
            <a:r>
              <a:rPr lang="ru-RU" sz="800" b="1" i="1" dirty="0" err="1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Ильяхов</a:t>
            </a:r>
            <a:r>
              <a:rPr lang="ru-RU" sz="800" b="1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Основатель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сервиса «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Главред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», сейчас главный редактор «Тинькофф-журнала».  </a:t>
            </a:r>
          </a:p>
        </p:txBody>
      </p:sp>
    </p:spTree>
    <p:extLst>
      <p:ext uri="{BB962C8B-B14F-4D97-AF65-F5344CB8AC3E}">
        <p14:creationId xmlns:p14="http://schemas.microsoft.com/office/powerpoint/2010/main" val="39671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>
            <a:spLocks noGrp="1"/>
          </p:cNvSpPr>
          <p:nvPr>
            <p:ph type="title"/>
          </p:nvPr>
        </p:nvSpPr>
        <p:spPr>
          <a:xfrm>
            <a:off x="216550" y="581975"/>
            <a:ext cx="8564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/>
            <a:r>
              <a:rPr lang="ru-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Дима Билан</a:t>
            </a:r>
            <a:r>
              <a:rPr lang="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 </a:t>
            </a:r>
            <a:r>
              <a:rPr lang="ru" sz="1800" dirty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b="1" dirty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Планета Билан. История одного открытия</a:t>
            </a:r>
            <a:r>
              <a:rPr lang="ru" sz="1800" dirty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18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8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 dirty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27"/>
          <p:cNvSpPr txBox="1">
            <a:spLocks noGrp="1"/>
          </p:cNvSpPr>
          <p:nvPr>
            <p:ph type="body" idx="1"/>
          </p:nvPr>
        </p:nvSpPr>
        <p:spPr>
          <a:xfrm>
            <a:off x="2" y="1119703"/>
            <a:ext cx="2298780" cy="2333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" sz="1000" b="1" dirty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</a:t>
            </a:r>
            <a: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0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lnSpc>
                <a:spcPct val="100000"/>
              </a:lnSpc>
              <a:buNone/>
            </a:pPr>
            <a:endParaRPr sz="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393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dirty="0">
                <a:latin typeface="Open Sans"/>
                <a:ea typeface="Open Sans"/>
                <a:cs typeface="Open Sans"/>
                <a:sym typeface="Open Sans"/>
              </a:rPr>
              <a:t>Презентация с участием Димы Билана в одном из крупных ТЦ в Москве. </a:t>
            </a:r>
          </a:p>
          <a:p>
            <a:pPr indent="-279393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dirty="0">
                <a:latin typeface="Open Sans"/>
                <a:ea typeface="Open Sans"/>
                <a:cs typeface="Open Sans"/>
                <a:sym typeface="Open Sans"/>
              </a:rPr>
              <a:t>Анонсирующие ролики о книге во всех городах тура «Планета Билан</a:t>
            </a:r>
            <a:r>
              <a:rPr lang="ru-RU" sz="900" dirty="0" smtClean="0">
                <a:latin typeface="Open Sans"/>
                <a:ea typeface="Open Sans"/>
                <a:cs typeface="Open Sans"/>
                <a:sym typeface="Open Sans"/>
              </a:rPr>
              <a:t>» (</a:t>
            </a:r>
            <a:r>
              <a:rPr lang="ru-RU" sz="900" dirty="0">
                <a:latin typeface="Open Sans"/>
                <a:ea typeface="Open Sans"/>
                <a:cs typeface="Open Sans"/>
                <a:sym typeface="Open Sans"/>
              </a:rPr>
              <a:t>более 22 городов России и ближнего зарубежья)</a:t>
            </a:r>
          </a:p>
          <a:p>
            <a:pPr indent="-279393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dirty="0">
                <a:latin typeface="Open Sans"/>
                <a:ea typeface="Open Sans"/>
                <a:cs typeface="Open Sans"/>
                <a:sym typeface="Open Sans"/>
              </a:rPr>
              <a:t>Участие Димы в автограф-сессиях в городах тура.</a:t>
            </a:r>
          </a:p>
          <a:p>
            <a:pPr indent="-279393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dirty="0">
                <a:latin typeface="Open Sans"/>
                <a:ea typeface="Open Sans"/>
                <a:cs typeface="Open Sans"/>
                <a:sym typeface="Open Sans"/>
              </a:rPr>
              <a:t>Посты о книге в соц. сетях Димы Билана, Яны Рудковской, Евгения Плющенко и др. дружественных артистов (более 5 млн подписчиков)</a:t>
            </a:r>
          </a:p>
          <a:p>
            <a:pPr indent="-279393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endParaRPr lang="ru-RU" sz="8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177796" indent="0">
              <a:lnSpc>
                <a:spcPct val="100000"/>
              </a:lnSpc>
              <a:buClr>
                <a:srgbClr val="38761D"/>
              </a:buClr>
              <a:buSzPts val="800"/>
              <a:buNone/>
            </a:pPr>
            <a: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endParaRPr sz="600" dirty="0">
              <a:solidFill>
                <a:srgbClr val="434343"/>
              </a:solidFill>
            </a:endParaRPr>
          </a:p>
        </p:txBody>
      </p:sp>
      <p:sp>
        <p:nvSpPr>
          <p:cNvPr id="288" name="Google Shape;288;p27"/>
          <p:cNvSpPr txBox="1"/>
          <p:nvPr/>
        </p:nvSpPr>
        <p:spPr>
          <a:xfrm>
            <a:off x="2559337" y="1384303"/>
            <a:ext cx="3134264" cy="2069100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" sz="900" b="1" dirty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Аннотация в разработке.</a:t>
            </a:r>
          </a:p>
          <a:p>
            <a:pPr>
              <a:spcBef>
                <a:spcPts val="600"/>
              </a:spcBef>
            </a:pPr>
            <a:endParaRPr lang="ru" sz="1000" b="1" dirty="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CC0000"/>
              </a:buClr>
              <a:buSzPts val="900"/>
            </a:pPr>
            <a:endParaRPr lang="ru-RU" sz="1000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CC0000"/>
              </a:buClr>
              <a:buSzPts val="900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Книга «Планета Билан. История одного открытия» 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–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это путь, 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который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ты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можешь пройти вместе со своим любимым артистом. </a:t>
            </a:r>
          </a:p>
          <a:p>
            <a:pPr>
              <a:buClr>
                <a:srgbClr val="CC0000"/>
              </a:buClr>
              <a:buSzPts val="900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Эта книга по-настоящему творческого человека мотивирует каждого не сходить со своего пути и найти свою особенную цель.</a:t>
            </a:r>
          </a:p>
          <a:p>
            <a:pPr>
              <a:buClr>
                <a:srgbClr val="CC0000"/>
              </a:buClr>
              <a:buSzPts val="900"/>
            </a:pPr>
            <a:endParaRPr lang="ru-RU" sz="1000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CC0000"/>
              </a:buClr>
              <a:buSzPts val="900"/>
            </a:pPr>
            <a:endParaRPr lang="ru-RU" sz="800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600"/>
              </a:spcBef>
            </a:pPr>
            <a:r>
              <a:rPr lang="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 dirty="0"/>
          </a:p>
        </p:txBody>
      </p:sp>
      <p:sp>
        <p:nvSpPr>
          <p:cNvPr id="290" name="Google Shape;290;p27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91" name="Google Shape;291;p27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спецпроекты</a:t>
            </a:r>
            <a:endParaRPr sz="1800">
              <a:solidFill>
                <a:srgbClr val="FFFFFF"/>
              </a:solidFill>
            </a:endParaRPr>
          </a:p>
        </p:txBody>
      </p:sp>
      <p:graphicFrame>
        <p:nvGraphicFramePr>
          <p:cNvPr id="292" name="Google Shape;292;p27"/>
          <p:cNvGraphicFramePr/>
          <p:nvPr>
            <p:extLst>
              <p:ext uri="{D42A27DB-BD31-4B8C-83A1-F6EECF244321}">
                <p14:modId xmlns:p14="http://schemas.microsoft.com/office/powerpoint/2010/main" val="157363415"/>
              </p:ext>
            </p:extLst>
          </p:nvPr>
        </p:nvGraphicFramePr>
        <p:xfrm>
          <a:off x="1592427" y="4333600"/>
          <a:ext cx="5131103" cy="731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87436"/>
                <a:gridCol w="896471"/>
                <a:gridCol w="672353"/>
                <a:gridCol w="1174377"/>
                <a:gridCol w="1000466"/>
              </a:tblGrid>
              <a:tr h="26932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релиза</a:t>
                      </a:r>
                      <a:endParaRPr sz="8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</a:tr>
              <a:tr h="32314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Дима Билан. Книги известного певца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Февраль</a:t>
                      </a:r>
                      <a:r>
                        <a:rPr lang="ru-RU" sz="800" baseline="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2019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10 000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978-5-04-100089-9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7БЦ, 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84x108/32</a:t>
                      </a: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/>
                      </a:r>
                      <a:b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</a:tr>
            </a:tbl>
          </a:graphicData>
        </a:graphic>
      </p:graphicFrame>
      <p:grpSp>
        <p:nvGrpSpPr>
          <p:cNvPr id="293" name="Google Shape;293;p27"/>
          <p:cNvGrpSpPr/>
          <p:nvPr/>
        </p:nvGrpSpPr>
        <p:grpSpPr>
          <a:xfrm>
            <a:off x="82092" y="105608"/>
            <a:ext cx="359272" cy="376691"/>
            <a:chOff x="5961125" y="1623900"/>
            <a:chExt cx="427450" cy="448175"/>
          </a:xfrm>
        </p:grpSpPr>
        <p:sp>
          <p:nvSpPr>
            <p:cNvPr id="294" name="Google Shape;294;p27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sp>
        <p:nvSpPr>
          <p:cNvPr id="17" name="Блок-схема: узел 16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16+</a:t>
            </a:r>
          </a:p>
        </p:txBody>
      </p:sp>
      <p:pic>
        <p:nvPicPr>
          <p:cNvPr id="20" name="Изображение 3" descr="../../../Volumes/Transcend/NASTYA/PMI/Планета%20Билан/рассылка/planeta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1"/>
          <a:stretch/>
        </p:blipFill>
        <p:spPr bwMode="auto">
          <a:xfrm>
            <a:off x="6320118" y="980969"/>
            <a:ext cx="2281705" cy="23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5954156" y="3379378"/>
            <a:ext cx="2987089" cy="907941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800" b="1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Дима Билан </a:t>
            </a:r>
            <a:r>
              <a:rPr lang="ru-RU" sz="800" b="1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–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единственный победитель Евровидения от России, 7 кратный победитель EMA, единственный в истории обладатель 17 тарелок Муз-ТВ, лидер ротаций,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чартов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и музыкальных премий.</a:t>
            </a:r>
          </a:p>
          <a:p>
            <a:pPr lvl="0">
              <a:spcBef>
                <a:spcPts val="600"/>
              </a:spcBef>
            </a:pP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Дима Билан представит в 2019 году первое живое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фэнтези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шоу «Планета Билан». </a:t>
            </a:r>
          </a:p>
        </p:txBody>
      </p:sp>
    </p:spTree>
    <p:extLst>
      <p:ext uri="{BB962C8B-B14F-4D97-AF65-F5344CB8AC3E}">
        <p14:creationId xmlns:p14="http://schemas.microsoft.com/office/powerpoint/2010/main" val="23209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>
            <a:spLocks noGrp="1"/>
          </p:cNvSpPr>
          <p:nvPr>
            <p:ph type="title"/>
          </p:nvPr>
        </p:nvSpPr>
        <p:spPr>
          <a:xfrm>
            <a:off x="216550" y="581975"/>
            <a:ext cx="856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Наталья Давыдова:  </a:t>
            </a:r>
            <a:r>
              <a:rPr lang="ru" sz="1100" dirty="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100" b="1" dirty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#Прессуйтело-2. Твоя универсальная программа тренировок</a:t>
            </a:r>
            <a:r>
              <a:rPr lang="ru" sz="1100" dirty="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11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1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100" dirty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27"/>
          <p:cNvSpPr txBox="1">
            <a:spLocks noGrp="1"/>
          </p:cNvSpPr>
          <p:nvPr>
            <p:ph type="body" idx="1"/>
          </p:nvPr>
        </p:nvSpPr>
        <p:spPr>
          <a:xfrm>
            <a:off x="-32985" y="983328"/>
            <a:ext cx="2637352" cy="23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</a:t>
            </a:r>
            <a:r>
              <a:rPr lang="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Партнеры проекта: «</a:t>
            </a:r>
            <a:r>
              <a:rPr lang="en-US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Organic woman»; «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Город-сад»; «</a:t>
            </a:r>
            <a:r>
              <a:rPr lang="en-US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Glamour»; «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ТК Пятница»; «</a:t>
            </a:r>
            <a:r>
              <a:rPr lang="en-US" sz="9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Wellps</a:t>
            </a:r>
            <a:r>
              <a:rPr lang="en-US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</a:p>
          <a:p>
            <a:pPr lvl="0"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Информационная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поддержка: «</a:t>
            </a:r>
            <a:r>
              <a:rPr lang="en-US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Glamour.ru»; «Vogue.ru»; «Beautyinsider.ru»; «Psychologies.ru»; «Tatler.ru». 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Масштабная </a:t>
            </a:r>
            <a:r>
              <a:rPr lang="en-US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PR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-кампания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от «</a:t>
            </a:r>
            <a:r>
              <a:rPr lang="en-US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Mail.ru»</a:t>
            </a:r>
          </a:p>
          <a:p>
            <a:pPr lvl="0"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Личные соц. сети автора – 628 000 подписчиков</a:t>
            </a:r>
          </a:p>
          <a:p>
            <a:pPr lvl="0"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Поддержка </a:t>
            </a:r>
            <a:r>
              <a:rPr lang="en-US" sz="9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celebritie</a:t>
            </a:r>
            <a:r>
              <a:rPr lang="en-US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друзей: Ксения Собчак, Яна Рудковская, Елена </a:t>
            </a:r>
            <a:r>
              <a:rPr lang="ru-RU" sz="9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Крыгина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, Мария Фёдорова, Яна Мама, Натали </a:t>
            </a:r>
            <a:r>
              <a:rPr lang="ru-RU" sz="9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Османн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и другие (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более 9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257 300 подписчиков)</a:t>
            </a:r>
          </a:p>
          <a:p>
            <a:pPr lvl="0"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Закрытая презентация для </a:t>
            </a:r>
            <a:r>
              <a:rPr lang="en-US" sz="9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celebritie</a:t>
            </a:r>
            <a:r>
              <a:rPr lang="en-US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и для журналистов</a:t>
            </a:r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800"/>
              <a:buNone/>
            </a:pPr>
            <a:r>
              <a:rPr lang="ru" sz="900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endParaRPr sz="600" dirty="0">
              <a:solidFill>
                <a:srgbClr val="434343"/>
              </a:solidFill>
            </a:endParaRPr>
          </a:p>
        </p:txBody>
      </p:sp>
      <p:sp>
        <p:nvSpPr>
          <p:cNvPr id="288" name="Google Shape;288;p27"/>
          <p:cNvSpPr txBox="1"/>
          <p:nvPr/>
        </p:nvSpPr>
        <p:spPr>
          <a:xfrm>
            <a:off x="2549401" y="1136270"/>
            <a:ext cx="2641164" cy="3031072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Аннотация в разработке.</a:t>
            </a:r>
          </a:p>
          <a:p>
            <a:pPr>
              <a:buClr>
                <a:srgbClr val="CC0000"/>
              </a:buClr>
              <a:buSzPts val="900"/>
            </a:pPr>
            <a:endParaRPr lang="ru-RU" sz="900" dirty="0" smtClean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CC0000"/>
              </a:buClr>
              <a:buSzPts val="900"/>
            </a:pP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Не имеет значения, как вы питаетесь сейчас и занимаетесь ли спортом: изменить свою жизнь раз и навсегда вы можете с этой минуты. В этом убедились уже более 100 000 человек – участников марафонов #</a:t>
            </a:r>
            <a:r>
              <a:rPr lang="ru-RU" sz="900" dirty="0" err="1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прессуйтело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 Стань лучшей версией себя!</a:t>
            </a:r>
          </a:p>
          <a:p>
            <a:pPr>
              <a:buClr>
                <a:srgbClr val="CC0000"/>
              </a:buClr>
              <a:buSzPts val="900"/>
            </a:pPr>
            <a:endParaRPr lang="ru-RU" sz="900" dirty="0" smtClean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CC0000"/>
              </a:buClr>
              <a:buSzPts val="900"/>
            </a:pPr>
            <a:r>
              <a:rPr lang="ru-RU" sz="900" b="1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#</a:t>
            </a:r>
            <a:r>
              <a:rPr lang="ru-RU" sz="900" b="1" dirty="0" err="1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прессуйтело</a:t>
            </a:r>
            <a:r>
              <a:rPr lang="ru-RU" sz="900" b="1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– это:</a:t>
            </a:r>
          </a:p>
          <a:p>
            <a:pPr>
              <a:buClr>
                <a:srgbClr val="CC0000"/>
              </a:buClr>
              <a:buSzPts val="900"/>
            </a:pPr>
            <a:endParaRPr lang="ru-RU" sz="900" b="1" dirty="0" smtClean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CC0000"/>
              </a:buClr>
              <a:buSzPts val="900"/>
            </a:pP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90  вкусных и полезных блюд, которые вы захотите</a:t>
            </a:r>
          </a:p>
          <a:p>
            <a:pPr>
              <a:buClr>
                <a:srgbClr val="CC0000"/>
              </a:buClr>
              <a:buSzPts val="900"/>
            </a:pP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60 невероятных тренировок, которые вы полюбите</a:t>
            </a:r>
          </a:p>
          <a:p>
            <a:pPr>
              <a:buClr>
                <a:srgbClr val="CC0000"/>
              </a:buClr>
              <a:buSzPts val="900"/>
            </a:pP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90 дней до тела, которое вы заслуживаете</a:t>
            </a:r>
          </a:p>
          <a:p>
            <a:pPr>
              <a:buClr>
                <a:srgbClr val="CC0000"/>
              </a:buClr>
              <a:buSzPts val="900"/>
            </a:pPr>
            <a:endParaRPr lang="ru-RU" sz="900" dirty="0" smtClean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CC0000"/>
              </a:buClr>
              <a:buSzPts val="900"/>
            </a:pP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Всего 3 месяца до результата – красивого, стройного и здорового тела!</a:t>
            </a:r>
            <a:endParaRPr lang="ru-RU" sz="9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27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7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спецпроекты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292" name="Google Shape;292;p27"/>
          <p:cNvGraphicFramePr/>
          <p:nvPr>
            <p:extLst>
              <p:ext uri="{D42A27DB-BD31-4B8C-83A1-F6EECF244321}">
                <p14:modId xmlns:p14="http://schemas.microsoft.com/office/powerpoint/2010/main" val="1163005475"/>
              </p:ext>
            </p:extLst>
          </p:nvPr>
        </p:nvGraphicFramePr>
        <p:xfrm>
          <a:off x="1182705" y="4239477"/>
          <a:ext cx="6113057" cy="853380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2678891"/>
                <a:gridCol w="785270"/>
                <a:gridCol w="680585"/>
                <a:gridCol w="1098734"/>
                <a:gridCol w="869577"/>
              </a:tblGrid>
              <a:tr h="3237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</a:t>
                      </a:r>
                      <a:r>
                        <a:rPr lang="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выхода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</a:tr>
              <a:tr h="41626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err="1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Прессуйтело</a:t>
                      </a: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Книги от известного фитнес и </a:t>
                      </a:r>
                      <a:r>
                        <a:rPr lang="ru-RU" sz="800" dirty="0" err="1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лайфстайл-блогера</a:t>
                      </a: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Натальи Давыдовой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Февраль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5 000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978-5-04-099445-8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7БЦ,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60x84/16</a:t>
                      </a: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/>
                      </a:r>
                      <a:b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</a:tr>
            </a:tbl>
          </a:graphicData>
        </a:graphic>
      </p:graphicFrame>
      <p:grpSp>
        <p:nvGrpSpPr>
          <p:cNvPr id="293" name="Google Shape;293;p27"/>
          <p:cNvGrpSpPr/>
          <p:nvPr/>
        </p:nvGrpSpPr>
        <p:grpSpPr>
          <a:xfrm>
            <a:off x="82092" y="105607"/>
            <a:ext cx="359272" cy="376691"/>
            <a:chOff x="5961125" y="1623900"/>
            <a:chExt cx="427450" cy="448175"/>
          </a:xfrm>
        </p:grpSpPr>
        <p:sp>
          <p:nvSpPr>
            <p:cNvPr id="294" name="Google Shape;294;p27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Блок-схема: узел 16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16+</a:t>
            </a:r>
            <a:endParaRPr lang="ru-RU" sz="1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472" y="1012009"/>
            <a:ext cx="2090546" cy="263375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868092" y="3705677"/>
            <a:ext cx="3232854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800" b="1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Наташа Давыдова –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лайфстайл-блогер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колумнист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журнала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Vogue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и мама троих </a:t>
            </a: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детей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– личным примером доказала: обрести тело своей мечты можно в любом возрасте. </a:t>
            </a:r>
          </a:p>
        </p:txBody>
      </p:sp>
    </p:spTree>
    <p:extLst>
      <p:ext uri="{BB962C8B-B14F-4D97-AF65-F5344CB8AC3E}">
        <p14:creationId xmlns:p14="http://schemas.microsoft.com/office/powerpoint/2010/main" val="29938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>
            <a:spLocks noGrp="1"/>
          </p:cNvSpPr>
          <p:nvPr>
            <p:ph type="title"/>
          </p:nvPr>
        </p:nvSpPr>
        <p:spPr>
          <a:xfrm>
            <a:off x="216550" y="431049"/>
            <a:ext cx="8564100" cy="440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Игорь Прокопенко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 </a:t>
            </a:r>
            <a:r>
              <a:rPr lang="ru" sz="1800" b="1" dirty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b="1" dirty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>Путин — Трамп</a:t>
            </a:r>
            <a:r>
              <a:rPr lang="ru" sz="1800" b="1" dirty="0" smtClean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en-US" sz="1800" b="1" dirty="0" smtClean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1800" b="1" dirty="0" smtClean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>и </a:t>
            </a:r>
            <a:r>
              <a:rPr lang="ru" sz="1800" b="1" dirty="0" smtClean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b="1" dirty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>Места силы России</a:t>
            </a:r>
            <a:r>
              <a:rPr lang="ru" sz="1800" b="1" dirty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endParaRPr sz="1800" b="1" dirty="0">
              <a:solidFill>
                <a:srgbClr val="6494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27"/>
          <p:cNvSpPr txBox="1">
            <a:spLocks noGrp="1"/>
          </p:cNvSpPr>
          <p:nvPr>
            <p:ph type="body" idx="1"/>
          </p:nvPr>
        </p:nvSpPr>
        <p:spPr>
          <a:xfrm>
            <a:off x="1" y="773464"/>
            <a:ext cx="2312894" cy="31642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</a:t>
            </a:r>
            <a:r>
              <a:rPr lang="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Анонсы новинок в авторских программах на телеканале РЕН ТВ (“Самые шокирующие гипотезы”, “Военная тайна с Игорем Прокопенко”, “Территория заблуждений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”)</a:t>
            </a:r>
          </a:p>
          <a:p>
            <a:pPr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Продвижение на сайте и в социальных сетях автора (более 200 тыс. подписчиков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)</a:t>
            </a:r>
          </a:p>
          <a:p>
            <a:pPr lvl="0"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Продвижение книг в соц. сетях групп авторских программ Прокопенко на РЕН ТВ (более 300 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000 подписчиков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)</a:t>
            </a:r>
          </a:p>
          <a:p>
            <a:pPr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PR-поддержка</a:t>
            </a:r>
          </a:p>
          <a:p>
            <a:pPr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Проведение творческих вечеров с автором на постоянной основе в Москве и регионах</a:t>
            </a:r>
          </a:p>
          <a:p>
            <a:pPr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endParaRPr lang="ru-RU" sz="900" b="1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lvl="0"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endParaRPr lang="ru-RU" sz="900" b="1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800"/>
              <a:buNone/>
            </a:pPr>
            <a: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endParaRPr sz="600" dirty="0">
              <a:solidFill>
                <a:srgbClr val="434343"/>
              </a:solidFill>
            </a:endParaRPr>
          </a:p>
        </p:txBody>
      </p:sp>
      <p:sp>
        <p:nvSpPr>
          <p:cNvPr id="288" name="Google Shape;288;p27"/>
          <p:cNvSpPr txBox="1"/>
          <p:nvPr/>
        </p:nvSpPr>
        <p:spPr>
          <a:xfrm>
            <a:off x="2395576" y="990374"/>
            <a:ext cx="6748424" cy="2947381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endParaRPr lang="en-US" sz="900" b="1" dirty="0" smtClean="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600"/>
              </a:spcBef>
            </a:pPr>
            <a:r>
              <a:rPr lang="ru" sz="900" b="1" dirty="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Аннотация</a:t>
            </a:r>
            <a:r>
              <a:rPr lang="en-US" sz="900" b="1" dirty="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900" b="1" dirty="0" smtClean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900" b="1" dirty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>Путин — Трамп</a:t>
            </a:r>
            <a:r>
              <a:rPr lang="ru" sz="900" b="1" dirty="0" smtClean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en-US" sz="900" b="1" dirty="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lang="ru" sz="900" b="1" dirty="0" smtClean="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CC0000"/>
              </a:buClr>
              <a:buSzPts val="900"/>
            </a:pPr>
            <a:r>
              <a:rPr lang="ru-RU" sz="900" dirty="0" smtClean="0"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9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Кто 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вы, мистер Трамп</a:t>
            </a:r>
            <a:r>
              <a:rPr lang="ru-RU" sz="9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?» 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Ответ на этот вопрос так и не получен. Новый американский президент ведет себя слишком непривычно для фигуры такого уровня, делает эксцентричные, подчас противоречивые заявления, способен на резкие жесты, меняющие ситуацию в глобальной мировой экономике.</a:t>
            </a:r>
          </a:p>
          <a:p>
            <a:pPr>
              <a:buClr>
                <a:srgbClr val="CC0000"/>
              </a:buClr>
              <a:buSzPts val="900"/>
            </a:pPr>
            <a:r>
              <a:rPr lang="ru-RU" sz="9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Насколько 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реален имидж Трампа, созданный американскими СМИ? </a:t>
            </a:r>
          </a:p>
          <a:p>
            <a:pPr>
              <a:buClr>
                <a:srgbClr val="CC0000"/>
              </a:buClr>
              <a:buSzPts val="900"/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Свободен ли Трамп в своих поступках или жестко связан по рукам и ногам системой сдержек и противовесов? </a:t>
            </a:r>
          </a:p>
          <a:p>
            <a:pPr>
              <a:buClr>
                <a:srgbClr val="CC0000"/>
              </a:buClr>
              <a:buSzPts val="900"/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Искренен ли Трамп в своих декларациях о намерении улучшить отношения с Россией?</a:t>
            </a:r>
          </a:p>
          <a:p>
            <a:pPr>
              <a:buClr>
                <a:srgbClr val="CC0000"/>
              </a:buClr>
              <a:buSzPts val="900"/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Насколько можно верить его заявлениям и как они воплощаются в жизнь? </a:t>
            </a:r>
          </a:p>
          <a:p>
            <a:pPr>
              <a:buClr>
                <a:srgbClr val="CC0000"/>
              </a:buClr>
              <a:buSzPts val="900"/>
            </a:pPr>
            <a:r>
              <a:rPr lang="ru-RU" sz="9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Новая 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книга известного телеведущего Игоря Прокопенко раскрывает тайные механизмы американской политики и позволяет читателю увидеть то, что происходит за кулисами международных встреч и переговоров.</a:t>
            </a:r>
            <a:r>
              <a:rPr lang="ru" sz="900" b="1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 </a:t>
            </a:r>
            <a:endParaRPr lang="en-US" sz="900" b="1" dirty="0" smtClean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Nunito Sans"/>
            </a:endParaRPr>
          </a:p>
          <a:p>
            <a:pPr>
              <a:buClr>
                <a:srgbClr val="CC0000"/>
              </a:buClr>
              <a:buSzPts val="900"/>
            </a:pPr>
            <a:endParaRPr sz="900" dirty="0">
              <a:solidFill>
                <a:srgbClr val="FFA4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r>
              <a:rPr lang="ru" sz="900" b="1" dirty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Аннотация</a:t>
            </a:r>
            <a:r>
              <a:rPr lang="en-US" sz="900" b="1" dirty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900" b="1" dirty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900" b="1" dirty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>Места силы России</a:t>
            </a:r>
            <a:r>
              <a:rPr lang="ru" sz="900" b="1" dirty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en-US" sz="900" b="1" dirty="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Россия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— одна из самых таинственных стран в мире. В ней загадочно буквально все –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начиная от календаря и заканчивая засекреченными разработками. Свои неразгаданные тайны есть у нашей истории и географии, климата и биологии, зоологии и ботаники, архитектуры и искусства, религии и войн. Такое впечатление, что мы лишь начинаем приближаться к пониманию собственной подлинной истории, изучению аномальных зон и загадочных предметов, способных перевернуть научные представления. 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Древние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славянские представления о космосе, оказывается, имеют прямое отношение к современным теориям, а у отечественных мест силы есть свои аналоги в разных точках планеты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 dirty="0"/>
          </a:p>
        </p:txBody>
      </p:sp>
      <p:sp>
        <p:nvSpPr>
          <p:cNvPr id="290" name="Google Shape;290;p27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7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спецпроекты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292" name="Google Shape;292;p27"/>
          <p:cNvGraphicFramePr/>
          <p:nvPr>
            <p:extLst>
              <p:ext uri="{D42A27DB-BD31-4B8C-83A1-F6EECF244321}">
                <p14:modId xmlns:p14="http://schemas.microsoft.com/office/powerpoint/2010/main" val="495004783"/>
              </p:ext>
            </p:extLst>
          </p:nvPr>
        </p:nvGraphicFramePr>
        <p:xfrm>
          <a:off x="82092" y="3897239"/>
          <a:ext cx="6044664" cy="1221291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2220860"/>
                <a:gridCol w="1101687"/>
                <a:gridCol w="594561"/>
                <a:gridCol w="1114545"/>
                <a:gridCol w="1013011"/>
              </a:tblGrid>
              <a:tr h="36791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</a:t>
                      </a:r>
                      <a:r>
                        <a:rPr lang="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выхода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</a:tr>
              <a:tr h="35107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Военная тайна с Игорем Прокопенко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(новое оформление)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09.01.2019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7 000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978-5-04-099629-2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7БЦ,</a:t>
                      </a:r>
                      <a:r>
                        <a:rPr lang="ru-RU" sz="800" baseline="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84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x10</a:t>
                      </a: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/</a:t>
                      </a: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</a:tr>
              <a:tr h="35107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Русские булки с Игорем Прокопенко. Спецпроект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08.01.2019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5 000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978-5-04-099332-1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7БЦ,</a:t>
                      </a:r>
                      <a:r>
                        <a:rPr lang="ru-RU" sz="800" baseline="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84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x10</a:t>
                      </a: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/</a:t>
                      </a: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</a:t>
                      </a: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/>
                      </a:r>
                      <a:b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</a:tr>
            </a:tbl>
          </a:graphicData>
        </a:graphic>
      </p:graphicFrame>
      <p:grpSp>
        <p:nvGrpSpPr>
          <p:cNvPr id="293" name="Google Shape;293;p27"/>
          <p:cNvGrpSpPr/>
          <p:nvPr/>
        </p:nvGrpSpPr>
        <p:grpSpPr>
          <a:xfrm>
            <a:off x="82092" y="105607"/>
            <a:ext cx="359272" cy="376691"/>
            <a:chOff x="5961125" y="1623900"/>
            <a:chExt cx="427450" cy="448175"/>
          </a:xfrm>
        </p:grpSpPr>
        <p:sp>
          <p:nvSpPr>
            <p:cNvPr id="294" name="Google Shape;294;p27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Блок-схема: узел 16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16+</a:t>
            </a:r>
            <a:endParaRPr lang="ru-RU" sz="10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5580" y="3820889"/>
            <a:ext cx="968420" cy="132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078" y="3820889"/>
            <a:ext cx="968420" cy="132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1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>
            <a:spLocks noGrp="1"/>
          </p:cNvSpPr>
          <p:nvPr>
            <p:ph type="title"/>
          </p:nvPr>
        </p:nvSpPr>
        <p:spPr>
          <a:xfrm>
            <a:off x="216550" y="581975"/>
            <a:ext cx="856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Сергей </a:t>
            </a:r>
            <a:r>
              <a:rPr lang="ru-RU" sz="18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Бубновский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 </a:t>
            </a:r>
            <a:r>
              <a:rPr lang="ru" sz="1800" b="1" dirty="0" smtClean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b="1" dirty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>Дорожная аптечка </a:t>
            </a:r>
            <a:r>
              <a:rPr lang="ru-RU" sz="1800" b="1" dirty="0" err="1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>Бубновского</a:t>
            </a:r>
            <a:r>
              <a:rPr lang="ru" sz="1800" b="1" dirty="0" smtClean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1800" b="1" dirty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800" b="1" dirty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 b="1" dirty="0">
              <a:solidFill>
                <a:srgbClr val="6494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27"/>
          <p:cNvSpPr txBox="1">
            <a:spLocks noGrp="1"/>
          </p:cNvSpPr>
          <p:nvPr>
            <p:ph type="body" idx="1"/>
          </p:nvPr>
        </p:nvSpPr>
        <p:spPr>
          <a:xfrm>
            <a:off x="0" y="1119702"/>
            <a:ext cx="2476870" cy="2972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solidFill>
                  <a:srgbClr val="64944F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</a:t>
            </a:r>
            <a: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0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b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Продвижение книг в </a:t>
            </a:r>
            <a:r>
              <a:rPr lang="ru-RU" sz="9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социальных сетях автора </a:t>
            </a:r>
            <a:endParaRPr lang="ru-RU" sz="900" b="1" dirty="0" smtClean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b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PR-поддержка</a:t>
            </a:r>
          </a:p>
          <a:p>
            <a:pPr lvl="0"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r>
              <a:rPr lang="ru-RU" sz="9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Встречи с читателями и презентации в крупных книжных магазинах</a:t>
            </a:r>
          </a:p>
          <a:p>
            <a:pPr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endParaRPr lang="ru-RU" sz="900" b="1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lvl="0" indent="-279400">
              <a:lnSpc>
                <a:spcPct val="100000"/>
              </a:lnSpc>
              <a:buClr>
                <a:srgbClr val="38761D"/>
              </a:buClr>
              <a:buSzPts val="800"/>
              <a:buFont typeface="Open Sans"/>
              <a:buChar char="❖"/>
            </a:pPr>
            <a:endParaRPr lang="ru-RU" sz="900" b="1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800"/>
              <a:buNone/>
            </a:pPr>
            <a: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endParaRPr sz="600" dirty="0">
              <a:solidFill>
                <a:srgbClr val="434343"/>
              </a:solidFill>
            </a:endParaRPr>
          </a:p>
        </p:txBody>
      </p:sp>
      <p:sp>
        <p:nvSpPr>
          <p:cNvPr id="290" name="Google Shape;290;p27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7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спецпроекты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292" name="Google Shape;292;p27"/>
          <p:cNvGraphicFramePr/>
          <p:nvPr>
            <p:extLst>
              <p:ext uri="{D42A27DB-BD31-4B8C-83A1-F6EECF244321}">
                <p14:modId xmlns:p14="http://schemas.microsoft.com/office/powerpoint/2010/main" val="2066758892"/>
              </p:ext>
            </p:extLst>
          </p:nvPr>
        </p:nvGraphicFramePr>
        <p:xfrm>
          <a:off x="441364" y="4117941"/>
          <a:ext cx="6120829" cy="940040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2685050"/>
                <a:gridCol w="787075"/>
                <a:gridCol w="682150"/>
                <a:gridCol w="1096977"/>
                <a:gridCol w="869577"/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релиза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</a:tr>
              <a:tr h="513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Доктор </a:t>
                      </a:r>
                      <a:r>
                        <a:rPr lang="ru-RU" sz="800" dirty="0" err="1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Бубновский</a:t>
                      </a: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 Здоровье позвоночника и суставов без лекарств  (НОВАЯ СЕРИЯ)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01.03.2019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5 000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978-5-04-100784-3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3, 84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x10</a:t>
                      </a: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/</a:t>
                      </a: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</a:t>
                      </a: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/>
                      </a:r>
                      <a:b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761D"/>
                    </a:solidFill>
                  </a:tcPr>
                </a:tc>
              </a:tr>
            </a:tbl>
          </a:graphicData>
        </a:graphic>
      </p:graphicFrame>
      <p:grpSp>
        <p:nvGrpSpPr>
          <p:cNvPr id="293" name="Google Shape;293;p27"/>
          <p:cNvGrpSpPr/>
          <p:nvPr/>
        </p:nvGrpSpPr>
        <p:grpSpPr>
          <a:xfrm>
            <a:off x="82092" y="105607"/>
            <a:ext cx="359272" cy="376691"/>
            <a:chOff x="5961125" y="1623900"/>
            <a:chExt cx="427450" cy="448175"/>
          </a:xfrm>
        </p:grpSpPr>
        <p:sp>
          <p:nvSpPr>
            <p:cNvPr id="294" name="Google Shape;294;p27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Блок-схема: узел 16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16+</a:t>
            </a:r>
            <a:endParaRPr lang="ru-RU" sz="1000" dirty="0"/>
          </a:p>
        </p:txBody>
      </p:sp>
      <p:sp>
        <p:nvSpPr>
          <p:cNvPr id="21" name="Google Shape;288;p27"/>
          <p:cNvSpPr txBox="1"/>
          <p:nvPr/>
        </p:nvSpPr>
        <p:spPr>
          <a:xfrm>
            <a:off x="2599766" y="1162754"/>
            <a:ext cx="3134264" cy="2069100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Аннотация в разработке.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CC0000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900" dirty="0">
              <a:solidFill>
                <a:srgbClr val="FFA4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245" y="939835"/>
            <a:ext cx="1765413" cy="241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9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3"/>
          <p:cNvSpPr txBox="1">
            <a:spLocks noGrp="1"/>
          </p:cNvSpPr>
          <p:nvPr>
            <p:ph type="title"/>
          </p:nvPr>
        </p:nvSpPr>
        <p:spPr>
          <a:xfrm>
            <a:off x="-14243" y="523877"/>
            <a:ext cx="6528286" cy="7848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Дмитрий </a:t>
            </a:r>
            <a:r>
              <a:rPr lang="ru-RU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Липскеров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ru" sz="1800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800" b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Туристический сбор в рай</a:t>
            </a:r>
            <a:r>
              <a:rPr lang="ru" sz="1800" b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14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1" dirty="0">
              <a:solidFill>
                <a:srgbClr val="A64D7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5" name="Google Shape;415;p33"/>
          <p:cNvSpPr txBox="1">
            <a:spLocks noGrp="1"/>
          </p:cNvSpPr>
          <p:nvPr>
            <p:ph type="body" idx="1"/>
          </p:nvPr>
        </p:nvSpPr>
        <p:spPr>
          <a:xfrm>
            <a:off x="41592" y="1158543"/>
            <a:ext cx="2061725" cy="25886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</a:t>
            </a:r>
            <a:r>
              <a:rPr lang="ru" sz="900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900" dirty="0">
              <a:solidFill>
                <a:srgbClr val="A64D7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Анонсирование книги в блогах медийных друзей автора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Эксклюзивные интервью автора для топовых СМИ: Коммерсант, Известия, Горький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Платная РК на </a:t>
            </a:r>
            <a:r>
              <a:rPr lang="en-US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lang="en-US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acebook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и одноклассников, </a:t>
            </a:r>
            <a:r>
              <a:rPr lang="ru-RU" sz="9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таргетированная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реклама в </a:t>
            </a:r>
            <a:r>
              <a:rPr lang="en-US" sz="9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Yandex</a:t>
            </a:r>
            <a:r>
              <a:rPr lang="en-US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и </a:t>
            </a:r>
            <a:r>
              <a:rPr lang="en-US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Google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Информационная поддержка и спецпроект с Аркадием Новиковым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Участие автора в ЛитМосте</a:t>
            </a:r>
            <a:r>
              <a:rPr lang="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endParaRPr sz="600" dirty="0">
              <a:solidFill>
                <a:srgbClr val="434343"/>
              </a:solidFill>
            </a:endParaRPr>
          </a:p>
        </p:txBody>
      </p:sp>
      <p:sp>
        <p:nvSpPr>
          <p:cNvPr id="416" name="Google Shape;416;p33"/>
          <p:cNvSpPr txBox="1"/>
          <p:nvPr/>
        </p:nvSpPr>
        <p:spPr>
          <a:xfrm>
            <a:off x="2159151" y="1167552"/>
            <a:ext cx="2967318" cy="2579687"/>
          </a:xfrm>
          <a:prstGeom prst="rect">
            <a:avLst/>
          </a:prstGeom>
          <a:noFill/>
          <a:ln w="9525" cap="flat" cmpd="sng">
            <a:solidFill>
              <a:srgbClr val="741B47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A64D7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Аннотация:</a:t>
            </a:r>
            <a:r>
              <a:rPr lang="ru" sz="900" b="1" dirty="0">
                <a:solidFill>
                  <a:srgbClr val="A64D7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 </a:t>
            </a:r>
            <a:endParaRPr sz="900" dirty="0">
              <a:solidFill>
                <a:srgbClr val="A64D79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Nunito Sans"/>
            </a:endParaRPr>
          </a:p>
          <a:p>
            <a:pPr lvl="0">
              <a:spcBef>
                <a:spcPts val="600"/>
              </a:spcBef>
            </a:pPr>
            <a:r>
              <a:rPr lang="ru-RU" sz="900" dirty="0" smtClean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Жизнь </a:t>
            </a: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человека похожа на значок Инь-Ян: в каждом белом периоде есть капля </a:t>
            </a:r>
            <a:r>
              <a:rPr lang="ru-RU" sz="900" dirty="0" smtClean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черного, </a:t>
            </a: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и наоборот. Известный еще со времен «Вагриуса</a:t>
            </a:r>
            <a:r>
              <a:rPr lang="ru-RU" sz="900" dirty="0" smtClean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», </a:t>
            </a: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прозаик Дмитрий </a:t>
            </a:r>
            <a:r>
              <a:rPr lang="ru-RU" sz="900" dirty="0" err="1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Липскеров</a:t>
            </a: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в новой книге рассказов и новелл показывает нам галерею человеческих судеб. Здесь и престарелый профессор, влюбившийся в стриптизершу; и бандит из 90х, по иронии – полный тезка Корнея Ивановича Чуковского; и романтичная девушка Нора, которая покорила Москву, но нашла счастье, вернувшись к себе на Родину в провинцию… </a:t>
            </a:r>
            <a:r>
              <a:rPr lang="ru-RU" sz="900" dirty="0" err="1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Липскеров</a:t>
            </a: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выступает в необычном для себя амплуа рассказчика реальных историй, каждая из которых расширяется до настоящего романа. </a:t>
            </a:r>
            <a:endParaRPr sz="9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417" name="Google Shape;417;p33"/>
          <p:cNvSpPr txBox="1"/>
          <p:nvPr/>
        </p:nvSpPr>
        <p:spPr>
          <a:xfrm>
            <a:off x="5182303" y="3716984"/>
            <a:ext cx="3961697" cy="647558"/>
          </a:xfrm>
          <a:prstGeom prst="rect">
            <a:avLst/>
          </a:prstGeom>
          <a:solidFill>
            <a:srgbClr val="F8B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Легендарный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автор издательства </a:t>
            </a: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«Вагриус»,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начинал вместе с Виктором Пелевиным! </a:t>
            </a:r>
            <a:endParaRPr lang="ru-RU" sz="800" i="1" dirty="0" smtClean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600"/>
              </a:spcBef>
            </a:pP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Автор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15 книг прозы, </a:t>
            </a: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переведенной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на десятки языков. </a:t>
            </a: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«Туристический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сбор в </a:t>
            </a: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рай»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открывает полное собрание сочинений автора!</a:t>
            </a:r>
          </a:p>
        </p:txBody>
      </p:sp>
      <p:sp>
        <p:nvSpPr>
          <p:cNvPr id="418" name="Google Shape;418;p33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3"/>
          <p:cNvSpPr txBox="1"/>
          <p:nvPr/>
        </p:nvSpPr>
        <p:spPr>
          <a:xfrm>
            <a:off x="500225" y="116650"/>
            <a:ext cx="15615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современная проза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420" name="Google Shape;420;p33"/>
          <p:cNvGraphicFramePr/>
          <p:nvPr>
            <p:extLst>
              <p:ext uri="{D42A27DB-BD31-4B8C-83A1-F6EECF244321}">
                <p14:modId xmlns:p14="http://schemas.microsoft.com/office/powerpoint/2010/main" val="71914041"/>
              </p:ext>
            </p:extLst>
          </p:nvPr>
        </p:nvGraphicFramePr>
        <p:xfrm>
          <a:off x="1601371" y="4390914"/>
          <a:ext cx="5615217" cy="628590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1993475"/>
                <a:gridCol w="968189"/>
                <a:gridCol w="654423"/>
                <a:gridCol w="968189"/>
                <a:gridCol w="1030941"/>
              </a:tblGrid>
              <a:tr h="30414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</a:t>
                      </a:r>
                      <a:r>
                        <a:rPr lang="ru" sz="800" b="1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релиза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4D79"/>
                    </a:solidFill>
                  </a:tcPr>
                </a:tc>
              </a:tr>
              <a:tr h="28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Дмитрий </a:t>
                      </a:r>
                      <a:r>
                        <a:rPr lang="ru-RU" sz="700" dirty="0" err="1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Липскеров</a:t>
                      </a:r>
                      <a:r>
                        <a:rPr lang="ru-RU" sz="7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Собрание прозы</a:t>
                      </a:r>
                      <a:endParaRPr sz="7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12.02.2019</a:t>
                      </a:r>
                      <a:endParaRPr sz="7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6 000</a:t>
                      </a:r>
                      <a:endParaRPr sz="7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978-5-04-100016-5</a:t>
                      </a:r>
                      <a:endParaRPr sz="7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БЦ, </a:t>
                      </a:r>
                      <a:r>
                        <a:rPr lang="en-US" sz="7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84x108/32</a:t>
                      </a:r>
                      <a:endParaRPr sz="7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4D79"/>
                    </a:solidFill>
                  </a:tcPr>
                </a:tc>
              </a:tr>
            </a:tbl>
          </a:graphicData>
        </a:graphic>
      </p:graphicFrame>
      <p:grpSp>
        <p:nvGrpSpPr>
          <p:cNvPr id="421" name="Google Shape;421;p33"/>
          <p:cNvGrpSpPr/>
          <p:nvPr/>
        </p:nvGrpSpPr>
        <p:grpSpPr>
          <a:xfrm>
            <a:off x="212984" y="120912"/>
            <a:ext cx="240308" cy="346078"/>
            <a:chOff x="1988225" y="4286525"/>
            <a:chExt cx="305075" cy="493200"/>
          </a:xfrm>
        </p:grpSpPr>
        <p:sp>
          <p:nvSpPr>
            <p:cNvPr id="422" name="Google Shape;422;p33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Блок-схема: узел 18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A64D79"/>
          </a:solidFill>
          <a:ln>
            <a:solidFill>
              <a:srgbClr val="A64D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18+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1656" y="75548"/>
            <a:ext cx="2310190" cy="3615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3"/>
          <p:cNvSpPr txBox="1">
            <a:spLocks noGrp="1"/>
          </p:cNvSpPr>
          <p:nvPr>
            <p:ph type="title"/>
          </p:nvPr>
        </p:nvSpPr>
        <p:spPr>
          <a:xfrm>
            <a:off x="127562" y="566248"/>
            <a:ext cx="3573071" cy="918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Кристина </a:t>
            </a:r>
            <a:r>
              <a:rPr lang="ru-RU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Далчер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ru" sz="1800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800" b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b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Голос</a:t>
            </a:r>
            <a:r>
              <a:rPr lang="ru" sz="1800" b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14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1" dirty="0">
              <a:solidFill>
                <a:srgbClr val="A64D7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5" name="Google Shape;415;p33"/>
          <p:cNvSpPr txBox="1">
            <a:spLocks noGrp="1"/>
          </p:cNvSpPr>
          <p:nvPr>
            <p:ph type="body" idx="1"/>
          </p:nvPr>
        </p:nvSpPr>
        <p:spPr>
          <a:xfrm>
            <a:off x="-1449" y="1032074"/>
            <a:ext cx="2063174" cy="3010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</a:t>
            </a:r>
            <a:r>
              <a:rPr lang="ru" sz="900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A64D7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Информационная рассылка по базе СМИ и </a:t>
            </a:r>
            <a:r>
              <a:rPr lang="ru-RU" sz="9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блогеров</a:t>
            </a:r>
            <a:endParaRPr lang="ru" sz="900" dirty="0" smtClean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Включение книгу в подборки на женских порталах, публикация отрывков в тематических СМИ и блогах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Серия рецензий на книгу от </a:t>
            </a:r>
            <a:r>
              <a:rPr lang="ru-RU" sz="9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селебрити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с активной жизненной позицией</a:t>
            </a:r>
          </a:p>
          <a:p>
            <a:pPr indent="-285750">
              <a:lnSpc>
                <a:spcPct val="100000"/>
              </a:lnSpc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Таргетированная реклама на </a:t>
            </a:r>
            <a:r>
              <a:rPr lang="en-US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Facebook</a:t>
            </a:r>
            <a:endParaRPr lang="ru-RU" sz="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" sz="900" b="1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Информационн</a:t>
            </a:r>
            <a:r>
              <a:rPr lang="ru-RU" sz="900" b="1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ая</a:t>
            </a:r>
            <a:r>
              <a:rPr lang="ru-RU" sz="900" b="1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поддержка</a:t>
            </a:r>
            <a: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endParaRPr sz="600" dirty="0">
              <a:solidFill>
                <a:srgbClr val="434343"/>
              </a:solidFill>
            </a:endParaRPr>
          </a:p>
        </p:txBody>
      </p:sp>
      <p:sp>
        <p:nvSpPr>
          <p:cNvPr id="416" name="Google Shape;416;p33"/>
          <p:cNvSpPr txBox="1"/>
          <p:nvPr/>
        </p:nvSpPr>
        <p:spPr>
          <a:xfrm>
            <a:off x="2216047" y="1114940"/>
            <a:ext cx="3173506" cy="2593007"/>
          </a:xfrm>
          <a:prstGeom prst="rect">
            <a:avLst/>
          </a:prstGeom>
          <a:noFill/>
          <a:ln w="9525" cap="flat" cmpd="sng">
            <a:solidFill>
              <a:srgbClr val="741B47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A64D7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Аннотация:</a:t>
            </a:r>
            <a:r>
              <a:rPr lang="ru" sz="900" b="1" dirty="0">
                <a:solidFill>
                  <a:srgbClr val="A64D7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 </a:t>
            </a:r>
            <a:endParaRPr sz="900" dirty="0">
              <a:solidFill>
                <a:srgbClr val="A64D79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Nunito Sans"/>
            </a:endParaRPr>
          </a:p>
          <a:p>
            <a:pPr lvl="0">
              <a:spcBef>
                <a:spcPts val="600"/>
              </a:spcBef>
            </a:pPr>
            <a:r>
              <a:rPr lang="ru-RU" sz="9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100 </a:t>
            </a:r>
            <a:r>
              <a:rPr lang="ru-RU" sz="900" b="1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слов в день. </a:t>
            </a:r>
          </a:p>
          <a:p>
            <a:pPr lvl="0"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Такой лимит устанавливает государство для каждой </a:t>
            </a:r>
            <a:r>
              <a:rPr lang="ru-RU" sz="900" b="1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женщины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в США. Каждая женщина обязана носить браслет-счетчик, и, если лимит будет превышен, нарушительница получит электрический разряд. </a:t>
            </a:r>
          </a:p>
          <a:p>
            <a:pPr lvl="0"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Вскоре женщин лишают права работать. Девочек перестают учить читать и писать в школах. Их место теперь – у домашнего очага, где они молчаливо должны подчиняться мужчинам. </a:t>
            </a:r>
          </a:p>
          <a:p>
            <a:pPr lvl="0"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Такая же судьба ждет и доктора Джин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Макклеллан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которая должна теперь оставить научную карьеру, лабораторию, важные эксперименты. Но случай заставит ее побороться за возвращение голоса – своего, своей дочери и всех остальных женщин. </a:t>
            </a:r>
          </a:p>
          <a:p>
            <a:pPr lvl="0">
              <a:spcBef>
                <a:spcPts val="600"/>
              </a:spcBef>
            </a:pPr>
            <a:endParaRPr sz="900" b="1" dirty="0"/>
          </a:p>
        </p:txBody>
      </p:sp>
      <p:sp>
        <p:nvSpPr>
          <p:cNvPr id="418" name="Google Shape;418;p33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3"/>
          <p:cNvSpPr txBox="1"/>
          <p:nvPr/>
        </p:nvSpPr>
        <p:spPr>
          <a:xfrm>
            <a:off x="500225" y="116650"/>
            <a:ext cx="15615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современная проза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420" name="Google Shape;420;p33"/>
          <p:cNvGraphicFramePr/>
          <p:nvPr>
            <p:extLst>
              <p:ext uri="{D42A27DB-BD31-4B8C-83A1-F6EECF244321}">
                <p14:modId xmlns:p14="http://schemas.microsoft.com/office/powerpoint/2010/main" val="2965197921"/>
              </p:ext>
            </p:extLst>
          </p:nvPr>
        </p:nvGraphicFramePr>
        <p:xfrm>
          <a:off x="1030138" y="4437730"/>
          <a:ext cx="6534402" cy="628590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2426425"/>
                <a:gridCol w="1281700"/>
                <a:gridCol w="751775"/>
                <a:gridCol w="1102450"/>
                <a:gridCol w="972052"/>
              </a:tblGrid>
              <a:tr h="31981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</a:t>
                      </a:r>
                      <a:r>
                        <a:rPr lang="ru" sz="800" b="1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выхода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4D79"/>
                    </a:solidFill>
                  </a:tcPr>
                </a:tc>
              </a:tr>
              <a:tr h="28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Интеллектуальный бестселлер. Первый ряд</a:t>
                      </a:r>
                      <a:endParaRPr sz="7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11.02.2019</a:t>
                      </a:r>
                      <a:endParaRPr sz="7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3 000</a:t>
                      </a:r>
                      <a:endParaRPr sz="7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978-5-04-099537-0</a:t>
                      </a:r>
                      <a:endParaRPr sz="7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7БЦ,</a:t>
                      </a:r>
                      <a:r>
                        <a:rPr lang="en-US" sz="7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84x108/32</a:t>
                      </a:r>
                      <a:r>
                        <a:rPr lang="ru-RU" sz="7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7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4D79"/>
                    </a:solidFill>
                  </a:tcPr>
                </a:tc>
              </a:tr>
            </a:tbl>
          </a:graphicData>
        </a:graphic>
      </p:graphicFrame>
      <p:grpSp>
        <p:nvGrpSpPr>
          <p:cNvPr id="421" name="Google Shape;421;p33"/>
          <p:cNvGrpSpPr/>
          <p:nvPr/>
        </p:nvGrpSpPr>
        <p:grpSpPr>
          <a:xfrm>
            <a:off x="212984" y="120912"/>
            <a:ext cx="240308" cy="346078"/>
            <a:chOff x="1988225" y="4286525"/>
            <a:chExt cx="305075" cy="493200"/>
          </a:xfrm>
        </p:grpSpPr>
        <p:sp>
          <p:nvSpPr>
            <p:cNvPr id="422" name="Google Shape;422;p33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389553" y="3750352"/>
            <a:ext cx="3673155" cy="584775"/>
          </a:xfrm>
          <a:prstGeom prst="rect">
            <a:avLst/>
          </a:prstGeom>
          <a:solidFill>
            <a:srgbClr val="F8BE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800" b="1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Кристина </a:t>
            </a:r>
            <a:r>
              <a:rPr lang="ru-RU" sz="800" b="1" i="1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Далчер</a:t>
            </a:r>
            <a:r>
              <a:rPr lang="ru-RU" sz="800" b="1" i="1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получила докторскую степень по теоретической лингвистике из </a:t>
            </a:r>
            <a:r>
              <a:rPr lang="ru-RU" sz="800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Джорджтаунского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университета. Она специализируется на фонетике звуковых изменений на итальянском и английском диалектах и ​​преподавала в нескольких университетах. </a:t>
            </a:r>
          </a:p>
        </p:txBody>
      </p:sp>
      <p:sp>
        <p:nvSpPr>
          <p:cNvPr id="19" name="Блок-схема: узел 18"/>
          <p:cNvSpPr/>
          <p:nvPr/>
        </p:nvSpPr>
        <p:spPr>
          <a:xfrm>
            <a:off x="8460332" y="46834"/>
            <a:ext cx="569853" cy="537774"/>
          </a:xfrm>
          <a:prstGeom prst="flowChartConnector">
            <a:avLst/>
          </a:prstGeom>
          <a:solidFill>
            <a:srgbClr val="A64D79"/>
          </a:solidFill>
          <a:ln>
            <a:solidFill>
              <a:srgbClr val="A64D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16+</a:t>
            </a:r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489" y="1234398"/>
            <a:ext cx="1587051" cy="2427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501" y="363805"/>
            <a:ext cx="1620080" cy="24275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292" y="3657264"/>
            <a:ext cx="1364434" cy="2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3"/>
          <p:cNvSpPr txBox="1">
            <a:spLocks noGrp="1"/>
          </p:cNvSpPr>
          <p:nvPr>
            <p:ph type="title"/>
          </p:nvPr>
        </p:nvSpPr>
        <p:spPr>
          <a:xfrm>
            <a:off x="0" y="630695"/>
            <a:ext cx="5025161" cy="436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Ханна </a:t>
            </a:r>
            <a:r>
              <a:rPr lang="ru-RU" sz="18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Оренстейн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ru" sz="1800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800" b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b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Игра со спичками</a:t>
            </a:r>
            <a:r>
              <a:rPr lang="ru" sz="1800" b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14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1" dirty="0">
              <a:solidFill>
                <a:srgbClr val="A64D7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5" name="Google Shape;415;p33"/>
          <p:cNvSpPr txBox="1">
            <a:spLocks noGrp="1"/>
          </p:cNvSpPr>
          <p:nvPr>
            <p:ph type="body" idx="1"/>
          </p:nvPr>
        </p:nvSpPr>
        <p:spPr>
          <a:xfrm>
            <a:off x="126290" y="1307251"/>
            <a:ext cx="2063174" cy="3010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</a:t>
            </a:r>
            <a:r>
              <a:rPr lang="ru" sz="1000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A64D7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Информационная рассылка по базе СМИ и </a:t>
            </a:r>
            <a:r>
              <a:rPr lang="ru-RU" sz="9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блогеров</a:t>
            </a:r>
            <a:endParaRPr lang="ru" sz="900" dirty="0" smtClean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Включение книгу в подборки на женских порталах, публикация отрывков в тематических СМИ и блогах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Серия рецензий на книгу от </a:t>
            </a:r>
            <a:r>
              <a:rPr lang="ru-RU" sz="9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селебрити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с активной жизненной позицией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Партнерская кампания с популярным приложением для знакомств</a:t>
            </a:r>
            <a: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endParaRPr sz="600" dirty="0">
              <a:solidFill>
                <a:srgbClr val="434343"/>
              </a:solidFill>
            </a:endParaRPr>
          </a:p>
        </p:txBody>
      </p:sp>
      <p:sp>
        <p:nvSpPr>
          <p:cNvPr id="416" name="Google Shape;416;p33"/>
          <p:cNvSpPr txBox="1"/>
          <p:nvPr/>
        </p:nvSpPr>
        <p:spPr>
          <a:xfrm>
            <a:off x="2383050" y="1312921"/>
            <a:ext cx="3173506" cy="2627309"/>
          </a:xfrm>
          <a:prstGeom prst="rect">
            <a:avLst/>
          </a:prstGeom>
          <a:noFill/>
          <a:ln w="9525" cap="flat" cmpd="sng">
            <a:solidFill>
              <a:srgbClr val="741B47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000" b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Аннотация</a:t>
            </a:r>
            <a:r>
              <a:rPr lang="ru" sz="10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000" b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в разработке.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000" b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Немного о книге:</a:t>
            </a:r>
            <a:endParaRPr sz="1000" dirty="0">
              <a:solidFill>
                <a:srgbClr val="A64D7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lvl="0">
              <a:spcBef>
                <a:spcPts val="600"/>
              </a:spcBef>
            </a:pPr>
            <a:r>
              <a:rPr lang="ru-RU" sz="1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Ироничная книга про любовь, иллюзию выбора и про то, как быть женщиной в современном мире.</a:t>
            </a:r>
          </a:p>
          <a:p>
            <a:pPr lvl="0">
              <a:spcBef>
                <a:spcPts val="600"/>
              </a:spcBef>
            </a:pPr>
            <a:r>
              <a:rPr lang="ru-RU" sz="1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Здоровый феминизм со счастливым концом!</a:t>
            </a:r>
          </a:p>
          <a:p>
            <a:pPr lvl="0">
              <a:spcBef>
                <a:spcPts val="600"/>
              </a:spcBef>
            </a:pPr>
            <a:r>
              <a:rPr lang="ru-RU" sz="1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Главная </a:t>
            </a:r>
            <a:r>
              <a:rPr lang="ru-RU" sz="1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героиня, ей 22, работает </a:t>
            </a:r>
            <a:r>
              <a:rPr lang="ru-RU" sz="10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матчмейкером</a:t>
            </a:r>
            <a:r>
              <a:rPr lang="ru-RU" sz="1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 И ищет для своих клиенток мужчин в </a:t>
            </a:r>
            <a:r>
              <a:rPr lang="ru-RU" sz="10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тиндере</a:t>
            </a:r>
            <a:r>
              <a:rPr lang="ru-RU" sz="1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 В одного из них влюбляется сама.</a:t>
            </a:r>
          </a:p>
          <a:p>
            <a:pPr lvl="0">
              <a:spcBef>
                <a:spcPts val="600"/>
              </a:spcBef>
            </a:pPr>
            <a:r>
              <a:rPr lang="ru-RU" sz="1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Кажется</a:t>
            </a:r>
            <a:r>
              <a:rPr lang="ru-RU" sz="1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в современном мире так просто найти отношения. </a:t>
            </a:r>
            <a:r>
              <a:rPr lang="ru-RU" sz="10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Свайпнул</a:t>
            </a:r>
            <a:r>
              <a:rPr lang="ru-RU" sz="1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вправо, и вот он матч! Вы совпали. Но что следует потом? Может </a:t>
            </a:r>
            <a:r>
              <a:rPr lang="ru-RU" sz="1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быть, </a:t>
            </a:r>
            <a:r>
              <a:rPr lang="ru-RU" sz="10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тиндер</a:t>
            </a:r>
            <a:r>
              <a:rPr lang="ru-RU" sz="1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– это только иллюзия выбора?.. </a:t>
            </a:r>
            <a:endParaRPr sz="1000" dirty="0"/>
          </a:p>
        </p:txBody>
      </p:sp>
      <p:sp>
        <p:nvSpPr>
          <p:cNvPr id="418" name="Google Shape;418;p33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3"/>
          <p:cNvSpPr txBox="1"/>
          <p:nvPr/>
        </p:nvSpPr>
        <p:spPr>
          <a:xfrm>
            <a:off x="500225" y="116650"/>
            <a:ext cx="15615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современная проза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421" name="Google Shape;421;p33"/>
          <p:cNvGrpSpPr/>
          <p:nvPr/>
        </p:nvGrpSpPr>
        <p:grpSpPr>
          <a:xfrm>
            <a:off x="212984" y="120912"/>
            <a:ext cx="240308" cy="346078"/>
            <a:chOff x="1988225" y="4286525"/>
            <a:chExt cx="305075" cy="493200"/>
          </a:xfrm>
        </p:grpSpPr>
        <p:sp>
          <p:nvSpPr>
            <p:cNvPr id="422" name="Google Shape;422;p33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Блок-схема: узел 18"/>
          <p:cNvSpPr/>
          <p:nvPr/>
        </p:nvSpPr>
        <p:spPr>
          <a:xfrm>
            <a:off x="8460332" y="46834"/>
            <a:ext cx="569853" cy="537774"/>
          </a:xfrm>
          <a:prstGeom prst="flowChartConnector">
            <a:avLst/>
          </a:prstGeom>
          <a:solidFill>
            <a:srgbClr val="A64D79"/>
          </a:solidFill>
          <a:ln>
            <a:solidFill>
              <a:srgbClr val="A64D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16+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936" y="584608"/>
            <a:ext cx="2307749" cy="3517910"/>
          </a:xfrm>
          <a:prstGeom prst="rect">
            <a:avLst/>
          </a:prstGeom>
        </p:spPr>
      </p:pic>
      <p:sp>
        <p:nvSpPr>
          <p:cNvPr id="22" name="Google Shape;271;p26"/>
          <p:cNvSpPr txBox="1"/>
          <p:nvPr/>
        </p:nvSpPr>
        <p:spPr>
          <a:xfrm>
            <a:off x="6202936" y="4258811"/>
            <a:ext cx="2351463" cy="352766"/>
          </a:xfrm>
          <a:prstGeom prst="rect">
            <a:avLst/>
          </a:prstGeom>
          <a:noFill/>
          <a:ln w="9525" cap="flat" cmpd="sng">
            <a:solidFill>
              <a:srgbClr val="FF66C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900" b="1" dirty="0" smtClean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Ждем в марте!</a:t>
            </a:r>
            <a:endParaRPr sz="1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9"/>
          <p:cNvSpPr txBox="1">
            <a:spLocks noGrp="1"/>
          </p:cNvSpPr>
          <p:nvPr>
            <p:ph type="title"/>
          </p:nvPr>
        </p:nvSpPr>
        <p:spPr>
          <a:xfrm>
            <a:off x="-19208" y="513976"/>
            <a:ext cx="5035980" cy="731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Atticus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ru" sz="1800" b="1" dirty="0" smtClean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Темнота между звездами</a:t>
            </a:r>
            <a:r>
              <a:rPr lang="ru" sz="1800" b="1" dirty="0" smtClean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1" dirty="0">
              <a:solidFill>
                <a:srgbClr val="F8BE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2" name="Google Shape;552;p39"/>
          <p:cNvSpPr txBox="1">
            <a:spLocks noGrp="1"/>
          </p:cNvSpPr>
          <p:nvPr>
            <p:ph type="body" idx="1"/>
          </p:nvPr>
        </p:nvSpPr>
        <p:spPr>
          <a:xfrm>
            <a:off x="0" y="928292"/>
            <a:ext cx="2297161" cy="2168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None/>
            </a:pPr>
            <a:r>
              <a:rPr lang="ru" sz="9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Продвижение:</a:t>
            </a:r>
            <a:endParaRPr sz="900" b="1" dirty="0">
              <a:solidFill>
                <a:srgbClr val="F8BE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Анонсирующая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рассылка книги по актуальной базе СМИ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и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базе </a:t>
            </a:r>
            <a:r>
              <a:rPr lang="ru-RU" sz="9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лайфстайл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и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книжных </a:t>
            </a:r>
            <a:r>
              <a:rPr lang="ru-RU" sz="9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блогеров</a:t>
            </a:r>
            <a:endParaRPr lang="ru-RU" sz="900" dirty="0" smtClean="0">
              <a:solidFill>
                <a:srgbClr val="666666"/>
              </a:solidFill>
              <a:latin typeface="Open Sans"/>
              <a:ea typeface="Open Sans"/>
              <a:cs typeface="Open Sans"/>
            </a:endParaRP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Включение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книги в тематические книжные подборки для женских онлайн-порталов: </a:t>
            </a:r>
            <a:r>
              <a:rPr lang="ru-RU" sz="9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Elle</a:t>
            </a:r>
            <a:r>
              <a:rPr lang="en-US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Girl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.</a:t>
            </a:r>
            <a:r>
              <a:rPr lang="ru-RU" sz="9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ru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Glossy.ru,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Prelest.com и </a:t>
            </a:r>
            <a:r>
              <a:rPr lang="en-US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YA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-аудитории</a:t>
            </a:r>
            <a:r>
              <a:rPr lang="en-US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публикация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отрывка книги</a:t>
            </a:r>
            <a:endParaRPr lang="ru-RU" sz="900" dirty="0">
              <a:solidFill>
                <a:srgbClr val="666666"/>
              </a:solidFill>
              <a:latin typeface="Open Sans"/>
              <a:ea typeface="Open Sans"/>
              <a:cs typeface="Open Sans"/>
            </a:endParaRP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Привлечение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блогеров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(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лайфстайл-блогеры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и </a:t>
            </a:r>
            <a:r>
              <a:rPr lang="en-US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YA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) для проведения розыгрышей книг и публикации рецензий на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книгу</a:t>
            </a: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Размещение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баннеров на сайтах книжных магазинов</a:t>
            </a: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Возможно,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в феврале будет  встреча автора с читателями</a:t>
            </a:r>
            <a:r>
              <a:rPr lang="ru" sz="7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endParaRPr sz="700" dirty="0">
              <a:solidFill>
                <a:srgbClr val="434343"/>
              </a:solidFill>
            </a:endParaRPr>
          </a:p>
        </p:txBody>
      </p:sp>
      <p:sp>
        <p:nvSpPr>
          <p:cNvPr id="553" name="Google Shape;553;p39"/>
          <p:cNvSpPr txBox="1"/>
          <p:nvPr/>
        </p:nvSpPr>
        <p:spPr>
          <a:xfrm>
            <a:off x="2297161" y="879501"/>
            <a:ext cx="3146359" cy="3565547"/>
          </a:xfrm>
          <a:prstGeom prst="rect">
            <a:avLst/>
          </a:prstGeom>
          <a:noFill/>
          <a:ln w="12700" cap="flat" cmpd="sng">
            <a:solidFill>
              <a:srgbClr val="F8BEC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" sz="900" b="1" dirty="0">
                <a:solidFill>
                  <a:srgbClr val="F8BECC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Аннотация:</a:t>
            </a:r>
            <a:r>
              <a:rPr lang="ru" sz="900" b="1" dirty="0">
                <a:solidFill>
                  <a:srgbClr val="F8BECC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 </a:t>
            </a:r>
            <a:endParaRPr sz="900" dirty="0">
              <a:solidFill>
                <a:srgbClr val="F8BECC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Nunito Sans"/>
            </a:endParaRPr>
          </a:p>
          <a:p>
            <a:pPr algn="just"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В своем втором поэтическом сборнике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Atticus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обращается к феномену двойственности нашего жизненного опыта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метаниям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между самыми светлыми и возвышенными чувствами и неизбежным падением в бездну собственного сознания. Он пишет о неистовой энергии зарождающейся любви, о ее бурном развитии и о мучительной ностальгии от расставания и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ощущения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пустоты. Несмотря на все эти противоречивые эмоции,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Atticus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утверждает, что жизнь удивительна в своей полноте, что проживать ее нужно с целью, стремясь вперед, поскольку это лучшее наше путешествие. </a:t>
            </a:r>
          </a:p>
          <a:p>
            <a:pPr algn="just"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Его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поэзия – это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мир, где играет джаз, где в почете танцы на закате и смакование вина у реки; это очарование Парижа, дождливых дней и удивительная человеческая способность отдаваться боли и в то же время ощущать и созидать красоту. Это подобно непроглядной темноте и самым ярким звездам. Противоречиво, как вся наша жизнь</a:t>
            </a:r>
            <a:r>
              <a:rPr lang="ru-RU" sz="7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554" name="Google Shape;554;p39"/>
          <p:cNvSpPr txBox="1"/>
          <p:nvPr/>
        </p:nvSpPr>
        <p:spPr>
          <a:xfrm>
            <a:off x="5844238" y="2915115"/>
            <a:ext cx="290102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ts val="600"/>
              </a:spcBef>
            </a:pPr>
            <a:endParaRPr lang="ru-RU" sz="6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5" name="Google Shape;555;p39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8B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6" name="Google Shape;556;p39"/>
          <p:cNvSpPr txBox="1"/>
          <p:nvPr/>
        </p:nvSpPr>
        <p:spPr>
          <a:xfrm>
            <a:off x="500225" y="116650"/>
            <a:ext cx="15615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1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</a:t>
            </a:r>
            <a:r>
              <a:rPr lang="ru" sz="11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оманы о чувствах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557" name="Google Shape;557;p39"/>
          <p:cNvGraphicFramePr/>
          <p:nvPr>
            <p:extLst>
              <p:ext uri="{D42A27DB-BD31-4B8C-83A1-F6EECF244321}">
                <p14:modId xmlns:p14="http://schemas.microsoft.com/office/powerpoint/2010/main" val="4034395473"/>
              </p:ext>
            </p:extLst>
          </p:nvPr>
        </p:nvGraphicFramePr>
        <p:xfrm>
          <a:off x="921450" y="4307439"/>
          <a:ext cx="6214456" cy="786324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2487311"/>
                <a:gridCol w="930157"/>
                <a:gridCol w="824753"/>
                <a:gridCol w="1021976"/>
                <a:gridCol w="950259"/>
              </a:tblGrid>
              <a:tr h="27930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</a:t>
                      </a:r>
                      <a:r>
                        <a:rPr lang="ru" sz="800" b="1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выхода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</a:tr>
              <a:tr h="39289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 </a:t>
                      </a: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сети неистовой любви.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 err="1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Atticus</a:t>
                      </a: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поэт нового времени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10.01.2019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4 000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978-5-04-100067-7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60x90/16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, 3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88" y="178062"/>
            <a:ext cx="4143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Блок-схема: узел 13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F8BECC"/>
          </a:solidFill>
          <a:ln>
            <a:solidFill>
              <a:srgbClr val="F8B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FFFF"/>
                </a:solidFill>
              </a:rPr>
              <a:t>16+</a:t>
            </a:r>
            <a:endParaRPr lang="ru-RU" sz="10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DZHAFA~1.TE\AppData\Local\Temp\notes40FCE2\cover3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729" y="45984"/>
            <a:ext cx="2200656" cy="332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728447" y="3422946"/>
            <a:ext cx="3301738" cy="830997"/>
          </a:xfrm>
          <a:prstGeom prst="rect">
            <a:avLst/>
          </a:prstGeom>
          <a:solidFill>
            <a:srgbClr val="F8BE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800" b="1" i="1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БОЛЕЕ </a:t>
            </a:r>
            <a:r>
              <a:rPr lang="ru-RU" sz="800" b="1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МИЛЛИОНА 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подписчиков в </a:t>
            </a:r>
            <a:r>
              <a:rPr lang="ru-RU" sz="800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Инстаграм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!  </a:t>
            </a:r>
            <a:endParaRPr lang="ru-RU" sz="800" i="1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ru-RU" sz="800" i="1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Автор 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стихотворных сборников «Люби ее неистово» и «Темнота между звездами», иллюстрированных черно-белыми фотографиями. </a:t>
            </a:r>
            <a:endParaRPr lang="ru-RU" sz="800" i="1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ru-RU" sz="800" i="1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Строки 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из стихотворений Аттикуса чаще всего становятся </a:t>
            </a:r>
            <a:r>
              <a:rPr lang="ru-RU" sz="800" i="1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татуировками 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СРЕДИ ПОЭТОВ ВСЕХ ВРЕМЕН. </a:t>
            </a:r>
          </a:p>
        </p:txBody>
      </p:sp>
    </p:spTree>
    <p:extLst>
      <p:ext uri="{BB962C8B-B14F-4D97-AF65-F5344CB8AC3E}">
        <p14:creationId xmlns:p14="http://schemas.microsoft.com/office/powerpoint/2010/main" val="38935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337123" y="0"/>
            <a:ext cx="64591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ru-RU" sz="2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Олег </a:t>
            </a:r>
            <a:r>
              <a:rPr lang="ru-RU" sz="24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Рой</a:t>
            </a:r>
            <a:r>
              <a:rPr lang="ru" sz="2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ru" sz="2400" dirty="0" smtClean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2400" dirty="0" smtClean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>Верь в меня</a:t>
            </a:r>
            <a:r>
              <a:rPr lang="ru" sz="2400" dirty="0" smtClean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 dirty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-58350" y="772601"/>
            <a:ext cx="2441400" cy="2823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Продвижение:</a:t>
            </a:r>
            <a:endParaRPr sz="900" b="1" dirty="0">
              <a:solidFill>
                <a:srgbClr val="FFA4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400"/>
              </a:buClr>
              <a:buSzPts val="800"/>
              <a:buFont typeface="Open Sans"/>
              <a:buChar char="❖"/>
            </a:pPr>
            <a:r>
              <a:rPr lang="en-US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PR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-кампания в прессе</a:t>
            </a: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400"/>
              </a:buClr>
              <a:buSzPts val="800"/>
              <a:buFont typeface="Open Sans"/>
              <a:buChar char="❖"/>
            </a:pPr>
            <a:r>
              <a:rPr lang="ru-RU" sz="900" dirty="0" err="1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Инфопартнерство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 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сайтом </a:t>
            </a:r>
            <a:r>
              <a:rPr lang="en-US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www.passion.ru</a:t>
            </a:r>
            <a:endParaRPr lang="ru-RU" sz="900" dirty="0" smtClean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400"/>
              </a:buClr>
              <a:buSzPts val="800"/>
              <a:buFont typeface="Open Sans"/>
              <a:buChar char="❖"/>
            </a:pP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Интервью с автором</a:t>
            </a: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400"/>
              </a:buClr>
              <a:buSzPts val="800"/>
              <a:buFont typeface="Open Sans"/>
              <a:buChar char="❖"/>
            </a:pP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 в авторских социальных сетях (отрывки, конкурсы, розыгрыши книг)</a:t>
            </a:r>
            <a:endParaRPr lang="en-US" sz="900" dirty="0" smtClean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400"/>
              </a:buClr>
              <a:buSzPts val="800"/>
              <a:buFont typeface="Open Sans"/>
              <a:buChar char="❖"/>
            </a:pP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Рассылка книги СМИ и </a:t>
            </a:r>
            <a:r>
              <a:rPr lang="ru-RU" sz="900" dirty="0" err="1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блогерам</a:t>
            </a:r>
            <a:endParaRPr lang="ru-RU" sz="900" dirty="0" smtClean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400"/>
              </a:buClr>
              <a:buSzPts val="800"/>
              <a:buFont typeface="Open Sans"/>
              <a:buChar char="❖"/>
            </a:pP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Встречи с читателями в магазинах (по запросу)</a:t>
            </a:r>
            <a:r>
              <a:rPr lang="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dirty="0">
              <a:solidFill>
                <a:srgbClr val="434343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337123" y="699408"/>
            <a:ext cx="3125285" cy="2382706"/>
          </a:xfrm>
          <a:prstGeom prst="rect">
            <a:avLst/>
          </a:prstGeom>
          <a:noFill/>
          <a:ln w="9525" cap="flat" cmpd="sng">
            <a:solidFill>
              <a:srgbClr val="FFA4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>Аннотация:</a:t>
            </a:r>
            <a:r>
              <a:rPr lang="ru" sz="1100" b="1" dirty="0">
                <a:solidFill>
                  <a:srgbClr val="FFA400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У Дениса Вишнякова была любящая семья, но разве этого достаточно для мужчины, который по своей природе хочет чувствовать себя победителем, добытчиком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ru-RU" sz="9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И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однажды появился некто, давший Денису огромные возможности. Все, что требовалось в ответ, – всего лишь написать книгу так, как этого желал заказчик. Что может быть проще! </a:t>
            </a:r>
          </a:p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Вишняков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с удовольствием окунулся в водоворот успеха, завел любовницу и даже не заметил, как стремительно рушится его прошлая жизнь…</a:t>
            </a:r>
            <a:endParaRPr sz="1600" dirty="0">
              <a:solidFill>
                <a:srgbClr val="FF0000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566685" y="3244101"/>
            <a:ext cx="3463500" cy="80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15000"/>
              </a:lnSpc>
              <a:spcBef>
                <a:spcPts val="600"/>
              </a:spcBef>
              <a:defRPr sz="800">
                <a:solidFill>
                  <a:srgbClr val="666666"/>
                </a:solidFill>
                <a:latin typeface="Open Sans"/>
                <a:ea typeface="Open Sans"/>
                <a:cs typeface="Open Sans"/>
              </a:defRPr>
            </a:lvl1pPr>
          </a:lstStyle>
          <a:p>
            <a:endParaRPr lang="ru-RU" dirty="0">
              <a:sym typeface="Open Sans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dirty="0"/>
          </a:p>
        </p:txBody>
      </p:sp>
      <p:sp>
        <p:nvSpPr>
          <p:cNvPr id="67" name="Google Shape;67;p14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FA400">
              <a:alpha val="7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14"/>
          <p:cNvGrpSpPr/>
          <p:nvPr/>
        </p:nvGrpSpPr>
        <p:grpSpPr>
          <a:xfrm>
            <a:off x="141512" y="202045"/>
            <a:ext cx="299344" cy="183796"/>
            <a:chOff x="4595425" y="1707325"/>
            <a:chExt cx="470075" cy="288625"/>
          </a:xfrm>
        </p:grpSpPr>
        <p:sp>
          <p:nvSpPr>
            <p:cNvPr id="69" name="Google Shape;69;p14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14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Топовые авторы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75" name="Google Shape;75;p14"/>
          <p:cNvGraphicFramePr/>
          <p:nvPr>
            <p:extLst>
              <p:ext uri="{D42A27DB-BD31-4B8C-83A1-F6EECF244321}">
                <p14:modId xmlns:p14="http://schemas.microsoft.com/office/powerpoint/2010/main" val="3740196489"/>
              </p:ext>
            </p:extLst>
          </p:nvPr>
        </p:nvGraphicFramePr>
        <p:xfrm>
          <a:off x="1229663" y="4470944"/>
          <a:ext cx="6217169" cy="609540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2481757"/>
                <a:gridCol w="897246"/>
                <a:gridCol w="686273"/>
                <a:gridCol w="1174740"/>
                <a:gridCol w="977153"/>
              </a:tblGrid>
              <a:tr h="26320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релиза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</a:tr>
              <a:tr h="26320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Капризы и странности судьбы. Романы О. Роя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09.01.2019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 </a:t>
                      </a: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000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978-5-04-099347-5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7БЦ, 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80x108/32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16+</a:t>
            </a:r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318" y="699407"/>
            <a:ext cx="2514477" cy="366291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092" y="3602619"/>
            <a:ext cx="2545703" cy="80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9"/>
          <p:cNvSpPr txBox="1">
            <a:spLocks noGrp="1"/>
          </p:cNvSpPr>
          <p:nvPr>
            <p:ph type="title"/>
          </p:nvPr>
        </p:nvSpPr>
        <p:spPr>
          <a:xfrm>
            <a:off x="-1" y="532662"/>
            <a:ext cx="5608537" cy="731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Люсинда </a:t>
            </a:r>
            <a:r>
              <a:rPr lang="ru-RU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Райли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ru" sz="1800" b="1" dirty="0" smtClean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Полуночная роза</a:t>
            </a:r>
            <a:r>
              <a:rPr lang="ru" sz="1800" b="1" dirty="0" smtClean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1" dirty="0">
              <a:solidFill>
                <a:srgbClr val="F8BE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2" name="Google Shape;552;p39"/>
          <p:cNvSpPr txBox="1">
            <a:spLocks noGrp="1"/>
          </p:cNvSpPr>
          <p:nvPr>
            <p:ph type="body" idx="1"/>
          </p:nvPr>
        </p:nvSpPr>
        <p:spPr>
          <a:xfrm>
            <a:off x="0" y="943513"/>
            <a:ext cx="1699286" cy="23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 smtClean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</a:t>
            </a:r>
            <a:r>
              <a:rPr lang="ru" sz="10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Анонсирующая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рассылка книги по актуальной базе СМИ и базе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лайфстайл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- и книжных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блогеров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Включение книги в тематические книжные подборки для женских онлайн-порталов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: 7</a:t>
            </a:r>
            <a:r>
              <a:rPr lang="en-US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days.ru,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Лиза,</a:t>
            </a:r>
            <a:r>
              <a:rPr lang="en-US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публикация отрывка книги</a:t>
            </a: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Привлечение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блогеров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(</a:t>
            </a:r>
            <a:r>
              <a:rPr lang="ru-RU" sz="9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лайфстайл-блогеры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)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для проведения розыгрышей книг и публикации рецензий на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книгу</a:t>
            </a:r>
            <a:r>
              <a:rPr lang="ru" sz="8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6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600" dirty="0">
                <a:latin typeface="Open Sans"/>
                <a:ea typeface="Open Sans"/>
                <a:cs typeface="Open Sans"/>
                <a:sym typeface="Open Sans"/>
              </a:rPr>
            </a:br>
            <a:endParaRPr sz="500" dirty="0">
              <a:solidFill>
                <a:srgbClr val="434343"/>
              </a:solidFill>
            </a:endParaRPr>
          </a:p>
        </p:txBody>
      </p:sp>
      <p:sp>
        <p:nvSpPr>
          <p:cNvPr id="553" name="Google Shape;553;p39"/>
          <p:cNvSpPr txBox="1"/>
          <p:nvPr/>
        </p:nvSpPr>
        <p:spPr>
          <a:xfrm>
            <a:off x="1820349" y="982675"/>
            <a:ext cx="2692894" cy="1966713"/>
          </a:xfrm>
          <a:prstGeom prst="rect">
            <a:avLst/>
          </a:prstGeom>
          <a:noFill/>
          <a:ln w="12700" cap="flat" cmpd="sng">
            <a:solidFill>
              <a:srgbClr val="F8BEC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" sz="105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Аннотация:</a:t>
            </a:r>
            <a:r>
              <a:rPr lang="ru" sz="1050" b="1" dirty="0">
                <a:solidFill>
                  <a:srgbClr val="F8BECC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050" dirty="0">
              <a:solidFill>
                <a:srgbClr val="F8BECC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algn="just"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В романе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Люсинды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Райли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«Полуночная роза» среди сверкающих дворцов индийских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махарадж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и величественных домов британских аристократов разворачивается история жизни девушки-простолюдинки по имени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Анахита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, чей путь от компаньонки принцессы до возлюбленной молодого лорда устлан удивительными приключениями, последствия которых будут занимать умы потомков даже полвека спустя, став поворотными моментами в их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судьбе.</a:t>
            </a:r>
            <a:endParaRPr lang="ru-RU" sz="9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5" name="Google Shape;555;p39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8B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6" name="Google Shape;556;p39"/>
          <p:cNvSpPr txBox="1"/>
          <p:nvPr/>
        </p:nvSpPr>
        <p:spPr>
          <a:xfrm>
            <a:off x="500225" y="116650"/>
            <a:ext cx="15615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1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</a:t>
            </a:r>
            <a:r>
              <a:rPr lang="ru" sz="11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оманы о чувствах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557" name="Google Shape;557;p39"/>
          <p:cNvGraphicFramePr/>
          <p:nvPr>
            <p:extLst>
              <p:ext uri="{D42A27DB-BD31-4B8C-83A1-F6EECF244321}">
                <p14:modId xmlns:p14="http://schemas.microsoft.com/office/powerpoint/2010/main" val="2755272152"/>
              </p:ext>
            </p:extLst>
          </p:nvPr>
        </p:nvGraphicFramePr>
        <p:xfrm>
          <a:off x="1400225" y="4265866"/>
          <a:ext cx="5767792" cy="786324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1921934"/>
                <a:gridCol w="914400"/>
                <a:gridCol w="591670"/>
                <a:gridCol w="1183341"/>
                <a:gridCol w="1156447"/>
              </a:tblGrid>
              <a:tr h="3038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</a:t>
                      </a:r>
                      <a:r>
                        <a:rPr lang="ru" sz="800" b="1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релиза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</a:tr>
              <a:tr h="3042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i="0" u="none" strike="noStrike" cap="none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Таинство любви.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i="0" u="none" strike="noStrike" cap="none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Мировые хиты </a:t>
                      </a:r>
                      <a:r>
                        <a:rPr lang="ru-RU" sz="800" b="1" i="0" u="none" strike="noStrike" cap="none" dirty="0" err="1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Люсинды</a:t>
                      </a:r>
                      <a:r>
                        <a:rPr lang="ru-RU" sz="800" b="1" i="0" u="none" strike="noStrike" cap="none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 </a:t>
                      </a:r>
                      <a:r>
                        <a:rPr lang="ru-RU" sz="800" b="1" i="0" u="none" strike="noStrike" cap="none" dirty="0" err="1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Райли</a:t>
                      </a:r>
                      <a:endParaRPr lang="ru-RU" sz="800" b="1" i="0" u="none" strike="noStrike" cap="none" dirty="0" smtClean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12.02.2019</a:t>
                      </a: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6 000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978-5-04-100015-8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7БЦ, </a:t>
                      </a: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60x84/16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88" y="178062"/>
            <a:ext cx="4143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953" y="116649"/>
            <a:ext cx="2161974" cy="3215163"/>
          </a:xfrm>
          <a:prstGeom prst="rect">
            <a:avLst/>
          </a:prstGeom>
        </p:spPr>
      </p:pic>
      <p:sp>
        <p:nvSpPr>
          <p:cNvPr id="14" name="Прямоугольная выноска 13"/>
          <p:cNvSpPr/>
          <p:nvPr/>
        </p:nvSpPr>
        <p:spPr>
          <a:xfrm>
            <a:off x="4624780" y="2732487"/>
            <a:ext cx="998775" cy="563033"/>
          </a:xfrm>
          <a:prstGeom prst="wedgeRectCallout">
            <a:avLst>
              <a:gd name="adj1" fmla="val 91412"/>
              <a:gd name="adj2" fmla="val 846"/>
            </a:avLst>
          </a:prstGeom>
          <a:solidFill>
            <a:srgbClr val="F8B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Обложка готовится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F8BECC"/>
          </a:solidFill>
          <a:ln>
            <a:solidFill>
              <a:srgbClr val="F8B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FFFF"/>
                </a:solidFill>
              </a:rPr>
              <a:t>16+</a:t>
            </a:r>
            <a:endParaRPr lang="ru-RU" sz="1000" dirty="0">
              <a:solidFill>
                <a:srgbClr val="FFFF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73903" y="3414306"/>
            <a:ext cx="3470097" cy="707886"/>
          </a:xfrm>
          <a:prstGeom prst="rect">
            <a:avLst/>
          </a:prstGeom>
          <a:solidFill>
            <a:srgbClr val="F8BE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Книги </a:t>
            </a:r>
            <a:r>
              <a:rPr lang="ru-RU" sz="800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Люсинды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переведены более чем на 30 языков и изданы в 40 странах мира. </a:t>
            </a:r>
          </a:p>
          <a:p>
            <a:pPr algn="just"/>
            <a:r>
              <a:rPr lang="ru-RU" sz="800" i="1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Совокупный 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тираж составил более 15 миллионов экземпляров! </a:t>
            </a:r>
          </a:p>
          <a:p>
            <a:pPr algn="just"/>
            <a:r>
              <a:rPr lang="ru-RU" sz="800" i="1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Это 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признанные бестселлеры </a:t>
            </a:r>
            <a:r>
              <a:rPr lang="ru-RU" sz="800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New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800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York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800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Times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и </a:t>
            </a:r>
            <a:r>
              <a:rPr lang="ru-RU" sz="800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Sunday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800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Times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а также огромного количества национальных рейтингов. </a:t>
            </a:r>
          </a:p>
        </p:txBody>
      </p:sp>
    </p:spTree>
    <p:extLst>
      <p:ext uri="{BB962C8B-B14F-4D97-AF65-F5344CB8AC3E}">
        <p14:creationId xmlns:p14="http://schemas.microsoft.com/office/powerpoint/2010/main" val="4119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9"/>
          <p:cNvSpPr txBox="1">
            <a:spLocks noGrp="1"/>
          </p:cNvSpPr>
          <p:nvPr>
            <p:ph type="title"/>
          </p:nvPr>
        </p:nvSpPr>
        <p:spPr>
          <a:xfrm>
            <a:off x="2625611" y="39690"/>
            <a:ext cx="3909854" cy="731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Андрей </a:t>
            </a:r>
            <a:r>
              <a:rPr lang="ru-RU" sz="18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Эмдин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ru" sz="1800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ru" sz="1800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800" b="1" dirty="0" smtClean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Когда ты проснешься…</a:t>
            </a:r>
            <a:r>
              <a:rPr lang="ru" sz="1800" b="1" dirty="0" smtClean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1400" b="1" dirty="0" smtClean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b="1" dirty="0" smtClean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1" dirty="0" smtClean="0">
              <a:solidFill>
                <a:srgbClr val="F8BE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2" name="Google Shape;552;p39"/>
          <p:cNvSpPr txBox="1">
            <a:spLocks noGrp="1"/>
          </p:cNvSpPr>
          <p:nvPr>
            <p:ph type="body" idx="1"/>
          </p:nvPr>
        </p:nvSpPr>
        <p:spPr>
          <a:xfrm>
            <a:off x="174364" y="524232"/>
            <a:ext cx="2949835" cy="28285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rgbClr val="A64D79"/>
              </a:buClr>
              <a:buSzPct val="100000"/>
              <a:buNone/>
            </a:pPr>
            <a:r>
              <a:rPr lang="ru" sz="9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Продвижение:</a:t>
            </a:r>
            <a:endParaRPr sz="900" b="1" dirty="0">
              <a:solidFill>
                <a:srgbClr val="F8BE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Анонсирующая рассылка книги по актуальной базе СМИ и базе </a:t>
            </a:r>
            <a:r>
              <a:rPr lang="ru-RU" sz="8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лайфстайл</a:t>
            </a: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- и книжных </a:t>
            </a:r>
            <a:r>
              <a:rPr lang="ru-RU" sz="8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блогеров</a:t>
            </a: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Включение книги в тематические книжные подборки для женских онлайн-порталов: </a:t>
            </a:r>
            <a:r>
              <a:rPr lang="ru-RU" sz="8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Elle</a:t>
            </a:r>
            <a:r>
              <a:rPr lang="en-US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Girl</a:t>
            </a: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.</a:t>
            </a:r>
            <a:r>
              <a:rPr lang="ru-RU" sz="8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ru</a:t>
            </a: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, Glossy.ru, Prelest.com и </a:t>
            </a:r>
            <a:r>
              <a:rPr lang="en-US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YA</a:t>
            </a: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-аудитории</a:t>
            </a:r>
            <a:r>
              <a:rPr lang="en-US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публикация отрывка книги</a:t>
            </a: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Привлечение </a:t>
            </a:r>
            <a:r>
              <a:rPr lang="ru-RU" sz="8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блогеров</a:t>
            </a: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(</a:t>
            </a:r>
            <a:r>
              <a:rPr lang="ru-RU" sz="8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лайфстайл-блогеры</a:t>
            </a: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и </a:t>
            </a:r>
            <a:r>
              <a:rPr lang="en-US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YA</a:t>
            </a: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) для проведения розыгрышей книг и публикации рецензий на книгу </a:t>
            </a:r>
            <a:endParaRPr lang="ru-RU" sz="800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8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Инфопартнерство</a:t>
            </a:r>
            <a:r>
              <a:rPr lang="ru-RU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с </a:t>
            </a:r>
            <a:r>
              <a:rPr lang="en-US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Glamour.ru</a:t>
            </a: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Размещение анонса на платформах автора</a:t>
            </a: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8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Буктрейлер</a:t>
            </a:r>
            <a:r>
              <a:rPr lang="ru-RU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с участием автора </a:t>
            </a: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Размещение баннеров на сайтах книжных </a:t>
            </a:r>
            <a:r>
              <a:rPr lang="ru-RU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магазинов</a:t>
            </a: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8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Видеоинтервью</a:t>
            </a:r>
            <a:r>
              <a:rPr lang="ru-RU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с автором </a:t>
            </a: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Проведение встречи на </a:t>
            </a:r>
            <a:r>
              <a:rPr lang="ru-RU" sz="8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ЛитМосте</a:t>
            </a:r>
            <a:r>
              <a:rPr lang="ru-RU" sz="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ru-RU" sz="8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 fontAlgn="base">
              <a:buClr>
                <a:srgbClr val="A64D79"/>
              </a:buClr>
              <a:buSzPct val="100000"/>
              <a:buNone/>
            </a:pPr>
            <a:endParaRPr lang="ru-RU" sz="700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 fontAlgn="base">
              <a:buSzPct val="100000"/>
              <a:buNone/>
            </a:pPr>
            <a:r>
              <a:rPr lang="ru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7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endParaRPr sz="700" dirty="0">
              <a:solidFill>
                <a:srgbClr val="434343"/>
              </a:solidFill>
            </a:endParaRPr>
          </a:p>
        </p:txBody>
      </p:sp>
      <p:sp>
        <p:nvSpPr>
          <p:cNvPr id="553" name="Google Shape;553;p39"/>
          <p:cNvSpPr txBox="1"/>
          <p:nvPr/>
        </p:nvSpPr>
        <p:spPr>
          <a:xfrm>
            <a:off x="3130284" y="903932"/>
            <a:ext cx="2947131" cy="2045456"/>
          </a:xfrm>
          <a:prstGeom prst="rect">
            <a:avLst/>
          </a:prstGeom>
          <a:noFill/>
          <a:ln w="12700" cap="flat" cmpd="sng">
            <a:solidFill>
              <a:srgbClr val="F8BEC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ts val="600"/>
              </a:spcBef>
            </a:pPr>
            <a:endParaRPr lang="ru" sz="1050" b="1" dirty="0" smtClean="0">
              <a:solidFill>
                <a:srgbClr val="F8BE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spcBef>
                <a:spcPts val="600"/>
              </a:spcBef>
            </a:pPr>
            <a:r>
              <a:rPr lang="ru" sz="1050" b="1" dirty="0" smtClean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Аннотация</a:t>
            </a:r>
            <a:r>
              <a:rPr lang="ru" sz="105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ru" sz="1050" b="1" dirty="0">
                <a:solidFill>
                  <a:srgbClr val="F8BECC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050" dirty="0">
              <a:solidFill>
                <a:srgbClr val="F8BECC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algn="just"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«Как меня зовут?»</a:t>
            </a:r>
          </a:p>
          <a:p>
            <a:pPr algn="just"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Странный вопрос от странной девушки, верящей в волшебство и ночами собирающей огоньки на пляже. Их встреча на идеальном острове, где всегда светит солнце, а люди приветливы, не случайна. Но кому выгодно создавать совершенные условия для возникновения взаимного притяжения? И чем может обернуться это совершенство, когда его станет слишком много?..</a:t>
            </a:r>
          </a:p>
          <a:p>
            <a:pPr algn="just">
              <a:spcBef>
                <a:spcPts val="600"/>
              </a:spcBef>
            </a:pPr>
            <a:endParaRPr lang="ru-RU" sz="9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4" name="Google Shape;554;p39"/>
          <p:cNvSpPr txBox="1"/>
          <p:nvPr/>
        </p:nvSpPr>
        <p:spPr>
          <a:xfrm>
            <a:off x="6019252" y="2841876"/>
            <a:ext cx="2993180" cy="113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ts val="600"/>
              </a:spcBef>
            </a:pPr>
            <a:endParaRPr lang="ru-RU" sz="8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5" name="Google Shape;555;p39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8B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6" name="Google Shape;556;p39"/>
          <p:cNvSpPr txBox="1"/>
          <p:nvPr/>
        </p:nvSpPr>
        <p:spPr>
          <a:xfrm>
            <a:off x="500225" y="116650"/>
            <a:ext cx="15615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1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</a:t>
            </a:r>
            <a:r>
              <a:rPr lang="ru" sz="11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оманы о чувствах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557" name="Google Shape;557;p39"/>
          <p:cNvGraphicFramePr/>
          <p:nvPr>
            <p:extLst>
              <p:ext uri="{D42A27DB-BD31-4B8C-83A1-F6EECF244321}">
                <p14:modId xmlns:p14="http://schemas.microsoft.com/office/powerpoint/2010/main" val="275974054"/>
              </p:ext>
            </p:extLst>
          </p:nvPr>
        </p:nvGraphicFramePr>
        <p:xfrm>
          <a:off x="1540545" y="4471580"/>
          <a:ext cx="5317985" cy="646116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1346621"/>
                <a:gridCol w="1120588"/>
                <a:gridCol w="744070"/>
                <a:gridCol w="1111624"/>
                <a:gridCol w="995082"/>
              </a:tblGrid>
              <a:tr h="3038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Серия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Дата </a:t>
                      </a:r>
                      <a:r>
                        <a:rPr lang="ru" sz="800" b="1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релиза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Тираж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ISBN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Формат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</a:tr>
              <a:tr h="22984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1" i="0" u="none" strike="noStrike" cap="none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Городской романтик </a:t>
                      </a:r>
                      <a:endParaRPr sz="800" b="1" i="0" u="none" strike="noStrike" cap="none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i="0" u="none" strike="noStrike" cap="non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12.02.2019</a:t>
                      </a:r>
                      <a:endParaRPr lang="ru-RU" sz="800" b="1" i="0" u="none" strike="noStrike" cap="non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6 000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978-5-04-100420-0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80x108/32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88" y="178062"/>
            <a:ext cx="4143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0225" y="3335624"/>
            <a:ext cx="4953549" cy="923330"/>
          </a:xfrm>
          <a:prstGeom prst="rect">
            <a:avLst/>
          </a:prstGeom>
          <a:ln>
            <a:solidFill>
              <a:srgbClr val="F8BECC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900" b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Отзыв читателя: </a:t>
            </a:r>
          </a:p>
          <a:p>
            <a:pPr algn="r"/>
            <a:r>
              <a:rPr lang="ru-RU" sz="900" i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«Бесконечно </a:t>
            </a:r>
            <a:r>
              <a:rPr lang="ru-RU" sz="900" i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завораживающе. Затягивает </a:t>
            </a:r>
            <a:r>
              <a:rPr lang="ru-RU" sz="900" i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так же </a:t>
            </a:r>
            <a:r>
              <a:rPr lang="ru-RU" sz="900" i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глубоко, как виртуальная цифровая реальность </a:t>
            </a:r>
            <a:r>
              <a:rPr lang="ru-RU" sz="900" i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– героев </a:t>
            </a:r>
            <a:r>
              <a:rPr lang="ru-RU" sz="900" i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книги. Прочитала в электронном виде, теперь задумалась о бумажном экземпляре. Для </a:t>
            </a:r>
            <a:r>
              <a:rPr lang="ru-RU" sz="900" i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себя </a:t>
            </a:r>
            <a:r>
              <a:rPr lang="ru-RU" sz="900" i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или кому-нибудь в подарок, потому что хочется срочно разделить эмоции от прочтения с кем-либо. </a:t>
            </a:r>
            <a:endParaRPr lang="ru-RU" sz="900" i="1" dirty="0" smtClean="0">
              <a:solidFill>
                <a:srgbClr val="A64D79"/>
              </a:solidFill>
              <a:latin typeface="Open Sans"/>
              <a:ea typeface="Open Sans"/>
              <a:cs typeface="Open Sans"/>
            </a:endParaRPr>
          </a:p>
          <a:p>
            <a:pPr algn="r"/>
            <a:r>
              <a:rPr lang="ru-RU" sz="900" i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Эта </a:t>
            </a:r>
            <a:r>
              <a:rPr lang="ru-RU" sz="900" i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книга достойна экранизации, браво</a:t>
            </a:r>
            <a:r>
              <a:rPr lang="ru-RU" sz="900" i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!»</a:t>
            </a:r>
            <a:endParaRPr lang="ru-RU" sz="900" i="1" dirty="0">
              <a:solidFill>
                <a:srgbClr val="A64D7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F8BECC"/>
          </a:solidFill>
          <a:ln>
            <a:solidFill>
              <a:srgbClr val="F8B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FFFF"/>
                </a:solidFill>
              </a:rPr>
              <a:t>16+</a:t>
            </a:r>
            <a:endParaRPr lang="ru-RU" sz="1000" dirty="0">
              <a:solidFill>
                <a:srgbClr val="FFFFFF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9960" y="432273"/>
            <a:ext cx="2012146" cy="274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79634" y="3327706"/>
            <a:ext cx="3232797" cy="1077218"/>
          </a:xfrm>
          <a:prstGeom prst="rect">
            <a:avLst/>
          </a:prstGeom>
          <a:solidFill>
            <a:srgbClr val="F8BE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800" b="1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Андрей </a:t>
            </a:r>
            <a:r>
              <a:rPr lang="ru-RU" sz="800" b="1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Эмдин</a:t>
            </a:r>
            <a:r>
              <a:rPr lang="ru-RU" sz="800" b="1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родился в Сибири, с 2011 г. живет и работает в Москве. Предприниматель, </a:t>
            </a:r>
            <a:r>
              <a:rPr lang="ru-RU" sz="800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блогер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автор популярного сообщества «Девушка, привет». </a:t>
            </a:r>
          </a:p>
          <a:p>
            <a:pPr algn="just"/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Андрей уже ранее самостоятельно издавал эту книгу, но под названием «Остров», небольшим тиражом, который полностью разошелся, и она вызвала большой восторг его подписчиков и собрала много положительных отзывов и </a:t>
            </a:r>
            <a:r>
              <a:rPr lang="ru-RU" sz="800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видеообзоров</a:t>
            </a:r>
            <a:r>
              <a:rPr lang="ru-RU" sz="800" i="1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 </a:t>
            </a:r>
            <a:endParaRPr lang="ru-RU" sz="800" i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9"/>
          <p:cNvSpPr txBox="1">
            <a:spLocks noGrp="1"/>
          </p:cNvSpPr>
          <p:nvPr>
            <p:ph type="title"/>
          </p:nvPr>
        </p:nvSpPr>
        <p:spPr>
          <a:xfrm>
            <a:off x="0" y="494539"/>
            <a:ext cx="5912334" cy="731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Софи </a:t>
            </a:r>
            <a:r>
              <a:rPr lang="ru-RU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Кинселла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ru" sz="1800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800" b="1" dirty="0" smtClean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Ты умеешь хранить секреты?</a:t>
            </a:r>
            <a:r>
              <a:rPr lang="ru" sz="1800" b="1" dirty="0" smtClean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1" dirty="0">
              <a:solidFill>
                <a:srgbClr val="F8BE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3" name="Google Shape;553;p39"/>
          <p:cNvSpPr txBox="1"/>
          <p:nvPr/>
        </p:nvSpPr>
        <p:spPr>
          <a:xfrm>
            <a:off x="2288059" y="885383"/>
            <a:ext cx="2675466" cy="2859611"/>
          </a:xfrm>
          <a:prstGeom prst="rect">
            <a:avLst/>
          </a:prstGeom>
          <a:noFill/>
          <a:ln w="12700" cap="flat" cmpd="sng">
            <a:solidFill>
              <a:srgbClr val="F8BEC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" sz="1000" b="1" dirty="0" smtClean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Аннотация:</a:t>
            </a:r>
          </a:p>
          <a:p>
            <a:pPr algn="just">
              <a:spcBef>
                <a:spcPts val="600"/>
              </a:spcBef>
            </a:pP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Эмма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похожа на каждую девушку в мире. И, как у каждой девушки, у нее есть несколько секретов, которыми она не поделилась бы ни с кем. Вот только Эмма попала в зону турбулентности в самолете и даже сама не заметила, как от страха выболтала все симпатичному незнакомцу с соседнего кресла. Конечно, Эмма выжила, и на следующее утро отправилась знакомиться с генеральным директором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мегакорпорации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в которой работает. И когда она подняла глаза, тут же чуть не хлопнулась в обморок... перед ней стоял красавец из самолета!</a:t>
            </a:r>
          </a:p>
          <a:p>
            <a:pPr algn="just"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Что он будет делать с ее секретами? Эмма в ужасе, ведь босс теперь знает каждую ее унизительную тайну. </a:t>
            </a:r>
            <a:r>
              <a:rPr lang="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Nunito Sans"/>
              </a:rPr>
              <a:t> </a:t>
            </a:r>
            <a:endParaRPr sz="900" dirty="0">
              <a:solidFill>
                <a:srgbClr val="666666"/>
              </a:solidFill>
              <a:latin typeface="Open Sans"/>
              <a:ea typeface="Open Sans"/>
              <a:cs typeface="Open Sans"/>
              <a:sym typeface="Nunito Sans"/>
            </a:endParaRPr>
          </a:p>
        </p:txBody>
      </p:sp>
      <p:sp>
        <p:nvSpPr>
          <p:cNvPr id="555" name="Google Shape;555;p39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8B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6" name="Google Shape;556;p39"/>
          <p:cNvSpPr txBox="1"/>
          <p:nvPr/>
        </p:nvSpPr>
        <p:spPr>
          <a:xfrm>
            <a:off x="500225" y="116650"/>
            <a:ext cx="15615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1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</a:t>
            </a:r>
            <a:r>
              <a:rPr lang="ru" sz="11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оманы о чувствах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557" name="Google Shape;557;p39"/>
          <p:cNvGraphicFramePr/>
          <p:nvPr>
            <p:extLst>
              <p:ext uri="{D42A27DB-BD31-4B8C-83A1-F6EECF244321}">
                <p14:modId xmlns:p14="http://schemas.microsoft.com/office/powerpoint/2010/main" val="452968551"/>
              </p:ext>
            </p:extLst>
          </p:nvPr>
        </p:nvGraphicFramePr>
        <p:xfrm>
          <a:off x="1466725" y="4366613"/>
          <a:ext cx="5749863" cy="687233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2056405"/>
                <a:gridCol w="950258"/>
                <a:gridCol w="762000"/>
                <a:gridCol w="1102659"/>
                <a:gridCol w="878541"/>
              </a:tblGrid>
              <a:tr h="3038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Серия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Дата </a:t>
                      </a:r>
                      <a:r>
                        <a:rPr lang="ru" sz="800" b="1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выхода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Тираж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ISBN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Формат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</a:tr>
              <a:tr h="364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1" i="0" u="none" strike="noStrike" cap="none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Романы для хорошего настроения</a:t>
                      </a:r>
                      <a:endParaRPr sz="800" b="1" i="0" u="none" strike="noStrike" cap="none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i="0" u="none" strike="noStrike" cap="non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01.02.2019</a:t>
                      </a:r>
                      <a:endParaRPr lang="ru-RU" sz="800" b="1" i="0" u="none" strike="noStrike" cap="non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5 000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978-5-04-100397-5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84x100/32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88" y="178062"/>
            <a:ext cx="4143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Блок-схема: узел 13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F8BECC"/>
          </a:solidFill>
          <a:ln>
            <a:solidFill>
              <a:srgbClr val="F8B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FFFF"/>
                </a:solidFill>
              </a:rPr>
              <a:t>16+</a:t>
            </a:r>
            <a:endParaRPr lang="ru-RU" sz="1000" dirty="0">
              <a:solidFill>
                <a:srgbClr val="FFFFFF"/>
              </a:solidFill>
            </a:endParaRPr>
          </a:p>
        </p:txBody>
      </p:sp>
      <p:sp>
        <p:nvSpPr>
          <p:cNvPr id="15" name="Google Shape;552;p39"/>
          <p:cNvSpPr txBox="1">
            <a:spLocks noGrp="1"/>
          </p:cNvSpPr>
          <p:nvPr>
            <p:ph type="body" idx="1"/>
          </p:nvPr>
        </p:nvSpPr>
        <p:spPr>
          <a:xfrm>
            <a:off x="0" y="888713"/>
            <a:ext cx="2208684" cy="23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900" b="1" dirty="0" smtClean="0">
              <a:solidFill>
                <a:srgbClr val="F8BE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Продвижение:</a:t>
            </a: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Анонсирующая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рассылка книги по актуальной базе СМИ и базе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лайфстайл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- и книжных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блогеров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Включение книги в тематические книжные подборки для женских онлайн-порталов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: 7</a:t>
            </a:r>
            <a:r>
              <a:rPr lang="en-US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days.ru,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Лиза,</a:t>
            </a:r>
            <a:r>
              <a:rPr lang="en-US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публикация отрывка книги</a:t>
            </a: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Привлечение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блогеров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(</a:t>
            </a:r>
            <a:r>
              <a:rPr lang="ru-RU" sz="9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лайфстайл-блогеры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)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для проведения розыгрышей книг и публикации рецензий на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книгу</a:t>
            </a: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Размещение баннеров на сайтах книжных магазинов</a:t>
            </a:r>
          </a:p>
          <a:p>
            <a:pPr marL="0" indent="0" fontAlgn="base">
              <a:buClr>
                <a:srgbClr val="A64D79"/>
              </a:buClr>
              <a:buSzPct val="100000"/>
              <a:buNone/>
            </a:pPr>
            <a:r>
              <a:rPr lang="ru" sz="8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8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8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6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600" dirty="0">
                <a:latin typeface="Open Sans"/>
                <a:ea typeface="Open Sans"/>
                <a:cs typeface="Open Sans"/>
                <a:sym typeface="Open Sans"/>
              </a:rPr>
            </a:br>
            <a:endParaRPr sz="500" dirty="0">
              <a:solidFill>
                <a:srgbClr val="434343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789" y="471250"/>
            <a:ext cx="2067412" cy="28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042900" y="3452632"/>
            <a:ext cx="3987285" cy="830997"/>
          </a:xfrm>
          <a:prstGeom prst="rect">
            <a:avLst/>
          </a:prstGeom>
          <a:solidFill>
            <a:srgbClr val="F8BE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800" b="1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Софи </a:t>
            </a:r>
            <a:r>
              <a:rPr lang="ru-RU" sz="800" b="1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Кинселла</a:t>
            </a:r>
            <a:r>
              <a:rPr lang="ru-RU" sz="800" b="1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– знаменитая британская писательница, автор более 20 бестселлеров. Легкий слог, искрометный юмор, жизненные ситуации и возможность ассоциировать себя с главной героиней – вот что обожают в ее книгах читательницы по всему миру. Ее книги читаешь на одном дыхании. Легкие, забавные истории с вдохновляющими героинями и хэппи-эндом. Истории для удовольствия, отдыха и психологической разгрузки</a:t>
            </a:r>
          </a:p>
        </p:txBody>
      </p:sp>
    </p:spTree>
    <p:extLst>
      <p:ext uri="{BB962C8B-B14F-4D97-AF65-F5344CB8AC3E}">
        <p14:creationId xmlns:p14="http://schemas.microsoft.com/office/powerpoint/2010/main" val="22695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9"/>
          <p:cNvSpPr txBox="1">
            <a:spLocks noGrp="1"/>
          </p:cNvSpPr>
          <p:nvPr>
            <p:ph type="title"/>
          </p:nvPr>
        </p:nvSpPr>
        <p:spPr>
          <a:xfrm>
            <a:off x="2383050" y="105725"/>
            <a:ext cx="5912334" cy="731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Мартин Чарльз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ru" sz="1800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800" b="1" dirty="0" smtClean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Гром и молния</a:t>
            </a:r>
            <a:r>
              <a:rPr lang="ru" sz="1800" b="1" dirty="0" smtClean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1" dirty="0">
              <a:solidFill>
                <a:srgbClr val="F8BE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3" name="Google Shape;553;p39"/>
          <p:cNvSpPr txBox="1"/>
          <p:nvPr/>
        </p:nvSpPr>
        <p:spPr>
          <a:xfrm>
            <a:off x="2640148" y="929992"/>
            <a:ext cx="2675466" cy="2306759"/>
          </a:xfrm>
          <a:prstGeom prst="rect">
            <a:avLst/>
          </a:prstGeom>
          <a:noFill/>
          <a:ln w="12700" cap="flat" cmpd="sng">
            <a:solidFill>
              <a:srgbClr val="F8BEC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" sz="1000" b="1" dirty="0" smtClean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Аннотация:</a:t>
            </a:r>
          </a:p>
        </p:txBody>
      </p:sp>
      <p:sp>
        <p:nvSpPr>
          <p:cNvPr id="554" name="Google Shape;554;p39"/>
          <p:cNvSpPr txBox="1"/>
          <p:nvPr/>
        </p:nvSpPr>
        <p:spPr>
          <a:xfrm>
            <a:off x="5929901" y="2552511"/>
            <a:ext cx="3029903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ts val="600"/>
              </a:spcBef>
            </a:pPr>
            <a:endParaRPr lang="ru-RU" sz="7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5" name="Google Shape;555;p39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8B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6" name="Google Shape;556;p39"/>
          <p:cNvSpPr txBox="1"/>
          <p:nvPr/>
        </p:nvSpPr>
        <p:spPr>
          <a:xfrm>
            <a:off x="500225" y="116650"/>
            <a:ext cx="15615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1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</a:t>
            </a:r>
            <a:r>
              <a:rPr lang="ru" sz="11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оманы о чувствах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557" name="Google Shape;557;p39"/>
          <p:cNvGraphicFramePr/>
          <p:nvPr>
            <p:extLst>
              <p:ext uri="{D42A27DB-BD31-4B8C-83A1-F6EECF244321}">
                <p14:modId xmlns:p14="http://schemas.microsoft.com/office/powerpoint/2010/main" val="235781406"/>
              </p:ext>
            </p:extLst>
          </p:nvPr>
        </p:nvGraphicFramePr>
        <p:xfrm>
          <a:off x="1496912" y="4272089"/>
          <a:ext cx="5343158" cy="786324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1954500"/>
                <a:gridCol w="905435"/>
                <a:gridCol w="582705"/>
                <a:gridCol w="1057836"/>
                <a:gridCol w="842682"/>
              </a:tblGrid>
              <a:tr h="28113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Серия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Дата </a:t>
                      </a:r>
                      <a:r>
                        <a:rPr lang="ru" sz="800" b="1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релиза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Тираж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ISBN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Формат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</a:tr>
              <a:tr h="4585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1" i="0" u="none" strike="noStrike" cap="none" dirty="0" smtClean="0">
                          <a:solidFill>
                            <a:schemeClr val="bg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Я</a:t>
                      </a:r>
                      <a:r>
                        <a:rPr lang="ru-RU" sz="800" b="1" i="0" u="none" strike="noStrike" cap="none" baseline="0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 </a:t>
                      </a:r>
                      <a:r>
                        <a:rPr lang="ru-RU" sz="800" b="1" i="0" u="none" strike="noStrike" cap="none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буду любить тебя вечно. </a:t>
                      </a: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1" i="0" u="none" strike="noStrike" cap="none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Бестселлеры Чарльза Мартина</a:t>
                      </a:r>
                      <a:endParaRPr sz="800" b="1" i="0" u="none" strike="noStrike" cap="none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i="0" u="none" strike="noStrike" cap="non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12.02.2019</a:t>
                      </a:r>
                      <a:endParaRPr lang="ru-RU" sz="800" b="1" i="0" u="none" strike="noStrike" cap="non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6 000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978-5-04-100499-6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3,</a:t>
                      </a: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70x100/32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88" y="178062"/>
            <a:ext cx="4143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Блок-схема: узел 13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F8BECC"/>
          </a:solidFill>
          <a:ln>
            <a:solidFill>
              <a:srgbClr val="F8B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FFFF"/>
                </a:solidFill>
              </a:rPr>
              <a:t>16+</a:t>
            </a:r>
            <a:endParaRPr lang="ru-RU" sz="1000" dirty="0">
              <a:solidFill>
                <a:srgbClr val="FFFFFF"/>
              </a:solidFill>
            </a:endParaRPr>
          </a:p>
        </p:txBody>
      </p:sp>
      <p:sp>
        <p:nvSpPr>
          <p:cNvPr id="15" name="Google Shape;552;p39"/>
          <p:cNvSpPr txBox="1">
            <a:spLocks noGrp="1"/>
          </p:cNvSpPr>
          <p:nvPr>
            <p:ph type="body" idx="1"/>
          </p:nvPr>
        </p:nvSpPr>
        <p:spPr>
          <a:xfrm>
            <a:off x="174366" y="524233"/>
            <a:ext cx="2208684" cy="23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900" b="1" dirty="0" smtClean="0">
              <a:solidFill>
                <a:srgbClr val="F8BE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Продвижение:</a:t>
            </a: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Анонсирующая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рассылка книги по актуальной базе СМИ и базе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лайфстайл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- и книжных </a:t>
            </a:r>
            <a:r>
              <a:rPr lang="ru-RU" sz="9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блогеров</a:t>
            </a:r>
            <a:endParaRPr lang="ru-RU" sz="900" dirty="0">
              <a:solidFill>
                <a:srgbClr val="666666"/>
              </a:solidFill>
              <a:latin typeface="Open Sans"/>
              <a:ea typeface="Open Sans"/>
              <a:cs typeface="Open Sans"/>
            </a:endParaRP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Включение книги в тематические книжные подборки для женских онлайн-порталов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: 7</a:t>
            </a:r>
            <a:r>
              <a:rPr lang="en-US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days.ru,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Лиза,</a:t>
            </a:r>
            <a:r>
              <a:rPr lang="en-US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публикация отрывка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книги</a:t>
            </a:r>
            <a:endParaRPr lang="ru-RU" sz="900" dirty="0">
              <a:solidFill>
                <a:srgbClr val="666666"/>
              </a:solidFill>
              <a:latin typeface="Open Sans"/>
              <a:ea typeface="Open Sans"/>
              <a:cs typeface="Open Sans"/>
            </a:endParaRP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Привлечение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блогеров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(</a:t>
            </a:r>
            <a:r>
              <a:rPr lang="ru-RU" sz="9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лайфстайл-блогеры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)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для проведения розыгрышей книг и публикации рецензий на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книгу</a:t>
            </a: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Размещение баннеров на сайтах книжных магазинов</a:t>
            </a:r>
          </a:p>
          <a:p>
            <a:pPr marL="0" indent="0" fontAlgn="base">
              <a:buClr>
                <a:srgbClr val="A64D79"/>
              </a:buClr>
              <a:buSzPct val="100000"/>
              <a:buNone/>
            </a:pPr>
            <a:r>
              <a:rPr lang="ru" sz="8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8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8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6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600" dirty="0">
                <a:latin typeface="Open Sans"/>
                <a:ea typeface="Open Sans"/>
                <a:cs typeface="Open Sans"/>
                <a:sym typeface="Open Sans"/>
              </a:rPr>
            </a:br>
            <a:endParaRPr sz="500" dirty="0">
              <a:solidFill>
                <a:srgbClr val="434343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9971" y="349303"/>
            <a:ext cx="1765413" cy="241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572712" y="2990321"/>
            <a:ext cx="3447057" cy="1200329"/>
          </a:xfrm>
          <a:prstGeom prst="rect">
            <a:avLst/>
          </a:prstGeom>
          <a:solidFill>
            <a:srgbClr val="F8BE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800" b="1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Чарльз Мартин 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покорил своим обаянием и писательским талантом читателей во всем мире. Он с непринужденным изяществом изображает тонкие грани человеческой души, и в особенности ему удаются женские образы, что есть величайший дар для автора-мужчины. </a:t>
            </a:r>
          </a:p>
          <a:p>
            <a:pPr algn="just"/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Романы </a:t>
            </a:r>
            <a:r>
              <a:rPr lang="ru-RU" sz="800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ЯЯЯЧарльза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Мартина переведены на 20 языков!</a:t>
            </a:r>
          </a:p>
          <a:p>
            <a:pPr algn="just"/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Роман «Там, где кончается река» дважды вошел в список международных бестселлеров, а роман «Между нами горы» был с успехом экранизирован кинокомпанией «20th </a:t>
            </a:r>
            <a:r>
              <a:rPr lang="ru-RU" sz="800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Century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800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Fox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21524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9"/>
          <p:cNvSpPr txBox="1">
            <a:spLocks noGrp="1"/>
          </p:cNvSpPr>
          <p:nvPr>
            <p:ph type="title"/>
          </p:nvPr>
        </p:nvSpPr>
        <p:spPr>
          <a:xfrm>
            <a:off x="0" y="514654"/>
            <a:ext cx="4276752" cy="731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Карен Уайт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ru" sz="1800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800" b="1" dirty="0" smtClean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Траектория полета</a:t>
            </a:r>
            <a:r>
              <a:rPr lang="ru" sz="1800" b="1" dirty="0" smtClean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1" dirty="0">
              <a:solidFill>
                <a:srgbClr val="F8BE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2" name="Google Shape;552;p39"/>
          <p:cNvSpPr txBox="1">
            <a:spLocks noGrp="1"/>
          </p:cNvSpPr>
          <p:nvPr>
            <p:ph type="body" idx="1"/>
          </p:nvPr>
        </p:nvSpPr>
        <p:spPr>
          <a:xfrm>
            <a:off x="29968" y="959715"/>
            <a:ext cx="2332011" cy="23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ct val="100000"/>
              <a:buNone/>
            </a:pPr>
            <a:r>
              <a:rPr lang="ru" sz="9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Продвижение:</a:t>
            </a:r>
            <a:endParaRPr sz="900" b="1" dirty="0">
              <a:solidFill>
                <a:srgbClr val="F8BE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Анонсирующая рассылка книги по актуальной базе СМИ и базе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лайфстайл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- и книжных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блогеров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Включение книги в тематические книжные подборки для женских онлайн-порталов: 7</a:t>
            </a:r>
            <a:r>
              <a:rPr lang="en-US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days.ru,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Лиза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Glamour.ru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,</a:t>
            </a:r>
            <a:r>
              <a:rPr lang="en-US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публикация отрывка книги</a:t>
            </a: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Привлечение 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блогеров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(</a:t>
            </a:r>
            <a:r>
              <a:rPr lang="ru-RU" sz="9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лайфстайл-блогеры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) для проведения розыгрышей книг и публикации рецензий на книгу </a:t>
            </a:r>
            <a:endParaRPr lang="ru-RU" sz="900" dirty="0" smtClean="0">
              <a:solidFill>
                <a:srgbClr val="666666"/>
              </a:solidFill>
              <a:latin typeface="Open Sans"/>
              <a:ea typeface="Open Sans"/>
              <a:cs typeface="Open Sans"/>
            </a:endParaRP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Инфопартнерство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с </a:t>
            </a:r>
            <a:r>
              <a:rPr lang="en-US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Passion.ru</a:t>
            </a:r>
            <a:endParaRPr lang="ru-RU" sz="900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indent="-171450" fontAlgn="base">
              <a:buClr>
                <a:srgbClr val="A64D79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Размещение баннеров на сайтах книжных магазинов</a:t>
            </a:r>
          </a:p>
          <a:p>
            <a:pPr marL="0" indent="0" fontAlgn="base">
              <a:buClr>
                <a:srgbClr val="A64D79"/>
              </a:buClr>
              <a:buSzPct val="100000"/>
              <a:buNone/>
            </a:pPr>
            <a:r>
              <a:rPr lang="ru" sz="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7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5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500" dirty="0">
                <a:latin typeface="Open Sans"/>
                <a:ea typeface="Open Sans"/>
                <a:cs typeface="Open Sans"/>
                <a:sym typeface="Open Sans"/>
              </a:rPr>
            </a:br>
            <a:endParaRPr sz="400" dirty="0">
              <a:solidFill>
                <a:srgbClr val="434343"/>
              </a:solidFill>
            </a:endParaRPr>
          </a:p>
        </p:txBody>
      </p:sp>
      <p:sp>
        <p:nvSpPr>
          <p:cNvPr id="553" name="Google Shape;553;p39"/>
          <p:cNvSpPr txBox="1"/>
          <p:nvPr/>
        </p:nvSpPr>
        <p:spPr>
          <a:xfrm>
            <a:off x="2397081" y="959715"/>
            <a:ext cx="2860205" cy="2216000"/>
          </a:xfrm>
          <a:prstGeom prst="rect">
            <a:avLst/>
          </a:prstGeom>
          <a:noFill/>
          <a:ln w="12700" cap="flat" cmpd="sng">
            <a:solidFill>
              <a:srgbClr val="F8BEC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" sz="900" b="1" dirty="0" smtClean="0">
                <a:solidFill>
                  <a:srgbClr val="F8BECC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Аннотация</a:t>
            </a:r>
            <a:r>
              <a:rPr lang="ru" sz="900" b="1" dirty="0">
                <a:solidFill>
                  <a:srgbClr val="F8BECC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:</a:t>
            </a:r>
            <a:r>
              <a:rPr lang="ru" sz="900" b="1" dirty="0">
                <a:solidFill>
                  <a:srgbClr val="F8BECC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 </a:t>
            </a:r>
            <a:endParaRPr lang="ru" sz="900" b="1" dirty="0" smtClean="0">
              <a:solidFill>
                <a:srgbClr val="F8BECC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Nunito Sans"/>
            </a:endParaRPr>
          </a:p>
          <a:p>
            <a:pPr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Джорджии </a:t>
            </a:r>
            <a:r>
              <a:rPr lang="ru-RU" sz="900" dirty="0" err="1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Чамберс</a:t>
            </a: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, эксперту по артефактам, выпадает удача поучаствовать в оценке редкого французского фарфора. Предложение поступает от незнакомого заказчика – красивый и богатый вдовец Джеймс предлагает ей отправиться на побережье Мексиканского залива, чтобы вместе разузнать историю редкой находки. Там же живет семья Джорджии – сестра, общение с которой прервалось десять лет назад, психически нездоровая мать и дедушка-пчеловод </a:t>
            </a:r>
            <a:r>
              <a:rPr lang="ru-RU" sz="900" dirty="0" err="1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Нед</a:t>
            </a: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. Поиск редкого фарфора приводит Джорджию к разгадке тайны из прошлого </a:t>
            </a:r>
            <a:r>
              <a:rPr lang="ru-RU" sz="900" dirty="0" err="1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Неда</a:t>
            </a: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 и ее семьи. </a:t>
            </a:r>
            <a:endParaRPr sz="900" dirty="0">
              <a:solidFill>
                <a:srgbClr val="66666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Nunito Sans"/>
            </a:endParaRPr>
          </a:p>
        </p:txBody>
      </p:sp>
      <p:sp>
        <p:nvSpPr>
          <p:cNvPr id="554" name="Google Shape;554;p39"/>
          <p:cNvSpPr txBox="1"/>
          <p:nvPr/>
        </p:nvSpPr>
        <p:spPr>
          <a:xfrm>
            <a:off x="6160548" y="2588715"/>
            <a:ext cx="2930421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ts val="600"/>
              </a:spcBef>
            </a:pPr>
            <a:endParaRPr lang="ru-RU" sz="9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5" name="Google Shape;555;p39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8B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6" name="Google Shape;556;p39"/>
          <p:cNvSpPr txBox="1"/>
          <p:nvPr/>
        </p:nvSpPr>
        <p:spPr>
          <a:xfrm>
            <a:off x="500225" y="116650"/>
            <a:ext cx="15615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1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</a:t>
            </a:r>
            <a:r>
              <a:rPr lang="ru" sz="11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оманы о чувствах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557" name="Google Shape;557;p39"/>
          <p:cNvGraphicFramePr/>
          <p:nvPr>
            <p:extLst>
              <p:ext uri="{D42A27DB-BD31-4B8C-83A1-F6EECF244321}">
                <p14:modId xmlns:p14="http://schemas.microsoft.com/office/powerpoint/2010/main" val="2950820976"/>
              </p:ext>
            </p:extLst>
          </p:nvPr>
        </p:nvGraphicFramePr>
        <p:xfrm>
          <a:off x="1074862" y="4337558"/>
          <a:ext cx="6204479" cy="646116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2403443"/>
                <a:gridCol w="977153"/>
                <a:gridCol w="699247"/>
                <a:gridCol w="1174377"/>
                <a:gridCol w="950259"/>
              </a:tblGrid>
              <a:tr h="3038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Серия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Дата </a:t>
                      </a:r>
                      <a:r>
                        <a:rPr lang="ru" sz="800" b="1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релиза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Тираж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ISBN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Формат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</a:tr>
              <a:tr h="2388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1" i="0" u="none" strike="noStrike" cap="none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Зарубежный романтический бестселлер</a:t>
                      </a:r>
                      <a:endParaRPr sz="800" b="1" i="0" u="none" strike="noStrike" cap="none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14.02.2019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17 000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978-5-04-100515-3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7БЦ, </a:t>
                      </a: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80x100/32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88" y="178062"/>
            <a:ext cx="4143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4366" y="3733655"/>
            <a:ext cx="5335097" cy="507831"/>
          </a:xfrm>
          <a:prstGeom prst="rect">
            <a:avLst/>
          </a:prstGeom>
          <a:ln>
            <a:solidFill>
              <a:srgbClr val="F8BECC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900" b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«</a:t>
            </a:r>
            <a:r>
              <a:rPr lang="ru-RU" sz="900" i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У </a:t>
            </a:r>
            <a:r>
              <a:rPr lang="ru-RU" sz="900" i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Карен Уайт особая ритмика текста. </a:t>
            </a:r>
            <a:r>
              <a:rPr lang="ru-RU" sz="900" i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Ее </a:t>
            </a:r>
            <a:r>
              <a:rPr lang="ru-RU" sz="900" i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романы неизменно вызывают </a:t>
            </a:r>
            <a:r>
              <a:rPr lang="ru-RU" sz="900" i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восхищение</a:t>
            </a:r>
            <a:r>
              <a:rPr lang="ru-RU" sz="900" b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». </a:t>
            </a:r>
            <a:endParaRPr lang="ru-RU" sz="900" b="1" dirty="0">
              <a:solidFill>
                <a:srgbClr val="A64D79"/>
              </a:solidFill>
              <a:latin typeface="Open Sans"/>
              <a:ea typeface="Open Sans"/>
              <a:cs typeface="Open Sans"/>
            </a:endParaRPr>
          </a:p>
          <a:p>
            <a:pPr algn="r"/>
            <a:r>
              <a:rPr lang="ru-RU" sz="900" b="1" dirty="0" err="1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The</a:t>
            </a: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b="1" dirty="0" err="1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Huffington</a:t>
            </a: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b="1" dirty="0" err="1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Post</a:t>
            </a:r>
            <a:endParaRPr lang="ru-RU" sz="900" b="1" dirty="0">
              <a:solidFill>
                <a:srgbClr val="A64D79"/>
              </a:solidFill>
              <a:latin typeface="Open Sans"/>
              <a:ea typeface="Open Sans"/>
              <a:cs typeface="Open Sans"/>
            </a:endParaRPr>
          </a:p>
          <a:p>
            <a:pPr algn="r"/>
            <a:r>
              <a:rPr lang="ru-RU" sz="900" b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 </a:t>
            </a:r>
            <a:endParaRPr lang="ru-RU" sz="900" b="1" dirty="0">
              <a:solidFill>
                <a:srgbClr val="A64D7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F8BECC"/>
          </a:solidFill>
          <a:ln>
            <a:solidFill>
              <a:srgbClr val="F8B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FFFF"/>
                </a:solidFill>
              </a:rPr>
              <a:t>16+</a:t>
            </a:r>
            <a:endParaRPr lang="ru-RU" sz="1000" dirty="0">
              <a:solidFill>
                <a:srgbClr val="FFFFFF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597" y="416021"/>
            <a:ext cx="2025604" cy="27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791253" y="3558802"/>
            <a:ext cx="3221056" cy="707886"/>
          </a:xfrm>
          <a:prstGeom prst="rect">
            <a:avLst/>
          </a:prstGeom>
          <a:solidFill>
            <a:srgbClr val="F8BE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800" b="1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Карен Уайт 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– известная американская писательница, на счету которой более 20 романов. Многие из них вошли в списки бестселлеров </a:t>
            </a:r>
            <a:r>
              <a:rPr lang="ru-RU" sz="800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New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800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York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800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Times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и USA </a:t>
            </a:r>
            <a:r>
              <a:rPr lang="ru-RU" sz="800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Today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завоевав несколько престижных литературных премий и наград. </a:t>
            </a:r>
          </a:p>
          <a:p>
            <a:pPr algn="just"/>
            <a:endParaRPr lang="ru-RU" sz="800" b="1" i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9"/>
          <p:cNvSpPr txBox="1">
            <a:spLocks noGrp="1"/>
          </p:cNvSpPr>
          <p:nvPr>
            <p:ph type="title"/>
          </p:nvPr>
        </p:nvSpPr>
        <p:spPr>
          <a:xfrm>
            <a:off x="0" y="497788"/>
            <a:ext cx="4151707" cy="731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Маша </a:t>
            </a:r>
            <a:r>
              <a:rPr lang="ru-RU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Трауб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ru" sz="1800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800" b="1" dirty="0" smtClean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«На грани развода»</a:t>
            </a:r>
            <a: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1" dirty="0">
              <a:solidFill>
                <a:srgbClr val="F8BE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2" name="Google Shape;552;p39"/>
          <p:cNvSpPr txBox="1">
            <a:spLocks noGrp="1"/>
          </p:cNvSpPr>
          <p:nvPr>
            <p:ph type="body" idx="1"/>
          </p:nvPr>
        </p:nvSpPr>
        <p:spPr>
          <a:xfrm>
            <a:off x="42140" y="954425"/>
            <a:ext cx="2413911" cy="23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Продвижение:</a:t>
            </a:r>
            <a:endParaRPr sz="900" b="1" dirty="0">
              <a:solidFill>
                <a:srgbClr val="F8BE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285750">
              <a:lnSpc>
                <a:spcPct val="100000"/>
              </a:lnSpc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Размещение баннеров на сайтах книжных магазинов</a:t>
            </a:r>
          </a:p>
          <a:p>
            <a:pPr indent="-285750">
              <a:lnSpc>
                <a:spcPct val="100000"/>
              </a:lnSpc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Углубленная работа с карточкой предзаказа </a:t>
            </a:r>
          </a:p>
          <a:p>
            <a:pPr indent="-285750">
              <a:lnSpc>
                <a:spcPct val="100000"/>
              </a:lnSpc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Встреча автора с читателями в книжном магазине  </a:t>
            </a:r>
          </a:p>
          <a:p>
            <a:pPr indent="-285750">
              <a:lnSpc>
                <a:spcPct val="100000"/>
              </a:lnSpc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Рассылка книги СМИ, </a:t>
            </a:r>
            <a:r>
              <a:rPr lang="ru-RU" sz="9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блогерам</a:t>
            </a: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критикам</a:t>
            </a:r>
          </a:p>
          <a:p>
            <a:pPr indent="-285750">
              <a:lnSpc>
                <a:spcPct val="100000"/>
              </a:lnSpc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Интервью с 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автором</a:t>
            </a:r>
            <a:endParaRPr lang="en-US" sz="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>
              <a:lnSpc>
                <a:spcPct val="100000"/>
              </a:lnSpc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en-US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PR-</a:t>
            </a: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кампания в 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прессе</a:t>
            </a:r>
          </a:p>
          <a:p>
            <a:pPr indent="-285750">
              <a:lnSpc>
                <a:spcPct val="100000"/>
              </a:lnSpc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-RU" sz="9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Инфопартнёрство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со СМИ</a:t>
            </a:r>
            <a:r>
              <a:rPr lang="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b="1" dirty="0" smtClean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 smtClean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800" dirty="0" smtClean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800" dirty="0" smtClean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600" dirty="0" smtClean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600" dirty="0" smtClean="0">
                <a:latin typeface="Open Sans"/>
                <a:ea typeface="Open Sans"/>
                <a:cs typeface="Open Sans"/>
                <a:sym typeface="Open Sans"/>
              </a:rPr>
            </a:br>
            <a:endParaRPr sz="500" dirty="0">
              <a:solidFill>
                <a:srgbClr val="434343"/>
              </a:solidFill>
            </a:endParaRPr>
          </a:p>
        </p:txBody>
      </p:sp>
      <p:sp>
        <p:nvSpPr>
          <p:cNvPr id="553" name="Google Shape;553;p39"/>
          <p:cNvSpPr txBox="1"/>
          <p:nvPr/>
        </p:nvSpPr>
        <p:spPr>
          <a:xfrm>
            <a:off x="2663654" y="953277"/>
            <a:ext cx="2675466" cy="2216000"/>
          </a:xfrm>
          <a:prstGeom prst="rect">
            <a:avLst/>
          </a:prstGeom>
          <a:noFill/>
          <a:ln w="12700" cap="flat" cmpd="sng">
            <a:solidFill>
              <a:srgbClr val="F8BEC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" sz="105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>Аннотация:</a:t>
            </a:r>
            <a:r>
              <a:rPr lang="ru" sz="1050" b="1" dirty="0">
                <a:solidFill>
                  <a:srgbClr val="F8BECC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050" dirty="0">
              <a:solidFill>
                <a:srgbClr val="F8BECC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Любая семья рано или поздно оказывается на грани. Кажется, очень просто перейти незримую черту и обрести свободу от брачных уз. Или сложно и даже невозможно? Говорить ли ребенку правду? Куда бежать от собственных мыслей и чувств? И кому можно излить душу? И, наконец, что должно произойти, чтобы нашлись ответы на все </a:t>
            </a:r>
            <a:r>
              <a:rPr lang="ru-RU" sz="9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вопросы</a:t>
            </a: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</p:txBody>
      </p:sp>
      <p:sp>
        <p:nvSpPr>
          <p:cNvPr id="554" name="Google Shape;554;p39"/>
          <p:cNvSpPr txBox="1"/>
          <p:nvPr/>
        </p:nvSpPr>
        <p:spPr>
          <a:xfrm>
            <a:off x="5929901" y="2552511"/>
            <a:ext cx="3029903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ts val="600"/>
              </a:spcBef>
            </a:pPr>
            <a:endParaRPr lang="ru-RU" sz="7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5" name="Google Shape;555;p39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8B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6" name="Google Shape;556;p39"/>
          <p:cNvSpPr txBox="1"/>
          <p:nvPr/>
        </p:nvSpPr>
        <p:spPr>
          <a:xfrm>
            <a:off x="500225" y="116650"/>
            <a:ext cx="15615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1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</a:t>
            </a:r>
            <a:r>
              <a:rPr lang="ru" sz="11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оманы о чувствах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557" name="Google Shape;557;p39"/>
          <p:cNvGraphicFramePr/>
          <p:nvPr>
            <p:extLst>
              <p:ext uri="{D42A27DB-BD31-4B8C-83A1-F6EECF244321}">
                <p14:modId xmlns:p14="http://schemas.microsoft.com/office/powerpoint/2010/main" val="3977031052"/>
              </p:ext>
            </p:extLst>
          </p:nvPr>
        </p:nvGraphicFramePr>
        <p:xfrm>
          <a:off x="1627436" y="4424815"/>
          <a:ext cx="5561605" cy="646116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1464734"/>
                <a:gridCol w="1111624"/>
                <a:gridCol w="968188"/>
                <a:gridCol w="1048871"/>
                <a:gridCol w="968188"/>
              </a:tblGrid>
              <a:tr h="3038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Серия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Дата </a:t>
                      </a:r>
                      <a:r>
                        <a:rPr lang="ru" sz="800" b="1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релиза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Тираж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ISBN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Формат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</a:tr>
              <a:tr h="3194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1" i="0" u="none" strike="noStrike" cap="none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Проза Маши </a:t>
                      </a:r>
                      <a:r>
                        <a:rPr lang="ru-RU" sz="800" b="1" i="0" u="none" strike="noStrike" cap="none" dirty="0" err="1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Трауб</a:t>
                      </a:r>
                      <a:r>
                        <a:rPr lang="ru-RU" sz="800" b="1" i="0" u="none" strike="noStrike" cap="none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 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i="0" u="none" strike="noStrike" cap="non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05.03.2019</a:t>
                      </a:r>
                      <a:endParaRPr lang="ru-RU" sz="800" b="1" i="0" u="none" strike="noStrike" cap="non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i="0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8 000</a:t>
                      </a:r>
                      <a:endParaRPr lang="ru-RU" sz="800" b="1" i="0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978-5-04-100498-9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7БЦ, </a:t>
                      </a: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84x108/32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ECC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88" y="178062"/>
            <a:ext cx="4143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47332" y="3330861"/>
            <a:ext cx="5335097" cy="507831"/>
          </a:xfrm>
          <a:prstGeom prst="rect">
            <a:avLst/>
          </a:prstGeom>
          <a:ln>
            <a:solidFill>
              <a:srgbClr val="F8BECC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900" b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Станислав </a:t>
            </a: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Говорухин снял фильм «Дневник мамы первоклассника», в основу которого положена одноименная повесть Маши </a:t>
            </a:r>
            <a:r>
              <a:rPr lang="ru-RU" sz="900" b="1" dirty="0" err="1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Трауб</a:t>
            </a: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, а опера по ее детской книге «Съедобные сказки» с успехом идет в Театре Н. Сац. </a:t>
            </a:r>
          </a:p>
        </p:txBody>
      </p:sp>
      <p:sp>
        <p:nvSpPr>
          <p:cNvPr id="14" name="Блок-схема: узел 13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F8BECC"/>
          </a:solidFill>
          <a:ln>
            <a:solidFill>
              <a:srgbClr val="F8B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FFFF"/>
                </a:solidFill>
              </a:rPr>
              <a:t>16+</a:t>
            </a:r>
            <a:endParaRPr lang="ru-RU" sz="1000" dirty="0">
              <a:solidFill>
                <a:srgbClr val="FFFFFF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145" y="293949"/>
            <a:ext cx="1765413" cy="241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054434" y="3169277"/>
            <a:ext cx="3052842" cy="830997"/>
          </a:xfrm>
          <a:prstGeom prst="rect">
            <a:avLst/>
          </a:prstGeom>
          <a:solidFill>
            <a:srgbClr val="F8BE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800" b="1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Маша </a:t>
            </a:r>
            <a:r>
              <a:rPr lang="ru-RU" sz="800" b="1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Трауб</a:t>
            </a:r>
            <a:r>
              <a:rPr lang="ru-RU" sz="800" b="1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– талантливый писатель, активно пишущий журналист, любящая жена, заботливая мама двоих детей. И каждая из этих ролей удается ей с блеском. На страницах ее книг находится место для искренней любви, неповторимого юмора и целого калейдоскопа живых и ярких образов. </a:t>
            </a:r>
          </a:p>
        </p:txBody>
      </p:sp>
    </p:spTree>
    <p:extLst>
      <p:ext uri="{BB962C8B-B14F-4D97-AF65-F5344CB8AC3E}">
        <p14:creationId xmlns:p14="http://schemas.microsoft.com/office/powerpoint/2010/main" val="25601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9"/>
          <p:cNvSpPr txBox="1">
            <a:spLocks noGrp="1"/>
          </p:cNvSpPr>
          <p:nvPr>
            <p:ph type="title"/>
          </p:nvPr>
        </p:nvSpPr>
        <p:spPr>
          <a:xfrm>
            <a:off x="1210733" y="116490"/>
            <a:ext cx="54321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8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Ренсом</a:t>
            </a:r>
            <a:r>
              <a:rPr lang="ru-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С. К.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 </a:t>
            </a:r>
            <a:r>
              <a:rPr lang="ru" sz="1800" b="1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Маленькая голубая вещица</a:t>
            </a:r>
            <a:r>
              <a:rPr lang="ru" sz="1800" b="1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1" dirty="0">
              <a:solidFill>
                <a:srgbClr val="F8BE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2" name="Google Shape;552;p39"/>
          <p:cNvSpPr txBox="1">
            <a:spLocks noGrp="1"/>
          </p:cNvSpPr>
          <p:nvPr>
            <p:ph type="body" idx="1"/>
          </p:nvPr>
        </p:nvSpPr>
        <p:spPr>
          <a:xfrm>
            <a:off x="0" y="723956"/>
            <a:ext cx="1994490" cy="2608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</a:t>
            </a:r>
            <a:r>
              <a:rPr lang="ru" sz="900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900" dirty="0">
              <a:solidFill>
                <a:srgbClr val="92D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900"/>
              <a:buNone/>
            </a:pPr>
            <a:endParaRPr lang="ru" sz="900" dirty="0" smtClean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171450">
              <a:lnSpc>
                <a:spcPct val="100000"/>
              </a:lnSpc>
              <a:buClr>
                <a:srgbClr val="92D050"/>
              </a:buClr>
              <a:buSzPts val="900"/>
              <a:buFont typeface="Wingdings" panose="05000000000000000000" pitchFamily="2" charset="2"/>
              <a:buChar char="v"/>
            </a:pPr>
            <a:r>
              <a:rPr lang="ru-RU" sz="9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Таргетированная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РК в </a:t>
            </a:r>
            <a:r>
              <a:rPr lang="ru-RU" sz="9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Вконтакте</a:t>
            </a: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(ведем на Лабиринт)       </a:t>
            </a:r>
            <a:endParaRPr lang="ru-RU" sz="900" dirty="0" smtClean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171450">
              <a:lnSpc>
                <a:spcPct val="100000"/>
              </a:lnSpc>
              <a:buClr>
                <a:srgbClr val="92D050"/>
              </a:buClr>
              <a:buSzPts val="900"/>
              <a:buFont typeface="Wingdings" panose="05000000000000000000" pitchFamily="2" charset="2"/>
              <a:buChar char="v"/>
            </a:pP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Платные </a:t>
            </a: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посты у </a:t>
            </a:r>
            <a:r>
              <a:rPr lang="ru-RU" sz="9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блогеров</a:t>
            </a: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(ведем на Лабиринт) </a:t>
            </a:r>
            <a:endParaRPr lang="ru-RU" sz="900" dirty="0" smtClean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171450">
              <a:lnSpc>
                <a:spcPct val="100000"/>
              </a:lnSpc>
              <a:buClr>
                <a:srgbClr val="92D050"/>
              </a:buClr>
              <a:buSzPts val="900"/>
              <a:buFont typeface="Wingdings" panose="05000000000000000000" pitchFamily="2" charset="2"/>
              <a:buChar char="v"/>
            </a:pP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Розыгрыши </a:t>
            </a: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в крупных </a:t>
            </a:r>
            <a:r>
              <a:rPr lang="ru-RU" sz="9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пабликах</a:t>
            </a: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ru-RU" sz="900" dirty="0" smtClean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171450">
              <a:lnSpc>
                <a:spcPct val="100000"/>
              </a:lnSpc>
              <a:buClr>
                <a:srgbClr val="92D050"/>
              </a:buClr>
              <a:buSzPts val="900"/>
              <a:buFont typeface="Wingdings" panose="05000000000000000000" pitchFamily="2" charset="2"/>
              <a:buChar char="v"/>
            </a:pP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Изготовление </a:t>
            </a: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рекламных 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материалов</a:t>
            </a:r>
          </a:p>
          <a:p>
            <a:pPr marL="342900" indent="-171450">
              <a:lnSpc>
                <a:spcPct val="100000"/>
              </a:lnSpc>
              <a:buClr>
                <a:srgbClr val="92D050"/>
              </a:buClr>
              <a:buSzPts val="900"/>
              <a:buFont typeface="Wingdings" panose="05000000000000000000" pitchFamily="2" charset="2"/>
              <a:buChar char="v"/>
            </a:pPr>
            <a:r>
              <a:rPr lang="ru-RU" sz="9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Буктрейлер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900" dirty="0">
                <a:hlinkClick r:id="rId3"/>
              </a:rPr>
              <a:t>https://</a:t>
            </a:r>
            <a:r>
              <a:rPr lang="en-US" sz="900" dirty="0" smtClean="0">
                <a:hlinkClick r:id="rId3"/>
              </a:rPr>
              <a:t>www.youtube.com/watch?v=XdaxRA43uoQ</a:t>
            </a:r>
            <a:r>
              <a:rPr lang="ru-RU" sz="900" smtClean="0"/>
              <a:t> </a:t>
            </a:r>
            <a:r>
              <a:rPr lang="ru-RU" sz="90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endParaRPr sz="600" dirty="0">
              <a:solidFill>
                <a:srgbClr val="434343"/>
              </a:solidFill>
            </a:endParaRPr>
          </a:p>
        </p:txBody>
      </p:sp>
      <p:sp>
        <p:nvSpPr>
          <p:cNvPr id="553" name="Google Shape;553;p39"/>
          <p:cNvSpPr txBox="1"/>
          <p:nvPr/>
        </p:nvSpPr>
        <p:spPr>
          <a:xfrm>
            <a:off x="2061725" y="782678"/>
            <a:ext cx="4052546" cy="2284449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92D05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Аннотация:</a:t>
            </a:r>
            <a:r>
              <a:rPr lang="ru" sz="900" b="1" dirty="0">
                <a:solidFill>
                  <a:srgbClr val="92D05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 </a:t>
            </a:r>
            <a:endParaRPr sz="900" dirty="0">
              <a:solidFill>
                <a:srgbClr val="92D05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Nunito Sans"/>
            </a:endParaRPr>
          </a:p>
          <a:p>
            <a:pPr lvl="0">
              <a:spcBef>
                <a:spcPts val="600"/>
              </a:spcBef>
            </a:pPr>
            <a:r>
              <a:rPr lang="ru-RU" sz="900" dirty="0" smtClean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Вы </a:t>
            </a: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верите в волшебство? Герои этой удивительной истории не верили, но жизнь, как известно, способна удивлять.</a:t>
            </a:r>
          </a:p>
          <a:p>
            <a:pPr lvl="0"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Однажды 17-летняя Алекс обнаружила на дне Темзы необыкновенный браслет. Посеребренный, с огромным камнем, он заворожил ее своей красотой. Она не удержалась и забрала находку домой. Вот только беспокойная мысль не оставляла ее в покое: почему столь прекрасная вещица лежала на дне реки, привязанная леской к булыжнику, а о ней так никто и не справился.</a:t>
            </a:r>
          </a:p>
          <a:p>
            <a:pPr lvl="0"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Страшный секрет браслета открылся ей неделей позже. Алекс услышала голос из камня – томный, </a:t>
            </a:r>
            <a:r>
              <a:rPr lang="ru-RU" sz="900" dirty="0" smtClean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опасный, притягательный</a:t>
            </a: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. </a:t>
            </a:r>
            <a:r>
              <a:rPr lang="ru-RU" sz="900" dirty="0" err="1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Кэллум</a:t>
            </a:r>
            <a:r>
              <a:rPr lang="ru-RU" sz="9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, так звали парня, заточенного в глубине камня, отчаянно просил ее о помощи. Вот только была одна проблема: она не знала, можно ли спасти проклятую душу.</a:t>
            </a:r>
          </a:p>
        </p:txBody>
      </p:sp>
      <p:sp>
        <p:nvSpPr>
          <p:cNvPr id="556" name="Google Shape;556;p39"/>
          <p:cNvSpPr txBox="1"/>
          <p:nvPr/>
        </p:nvSpPr>
        <p:spPr>
          <a:xfrm>
            <a:off x="500225" y="116650"/>
            <a:ext cx="15615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557" name="Google Shape;557;p39"/>
          <p:cNvGraphicFramePr/>
          <p:nvPr>
            <p:extLst>
              <p:ext uri="{D42A27DB-BD31-4B8C-83A1-F6EECF244321}">
                <p14:modId xmlns:p14="http://schemas.microsoft.com/office/powerpoint/2010/main" val="938334726"/>
              </p:ext>
            </p:extLst>
          </p:nvPr>
        </p:nvGraphicFramePr>
        <p:xfrm>
          <a:off x="1210733" y="4430310"/>
          <a:ext cx="5731934" cy="646116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1742640"/>
                <a:gridCol w="995082"/>
                <a:gridCol w="681318"/>
                <a:gridCol w="1192306"/>
                <a:gridCol w="1120588"/>
              </a:tblGrid>
              <a:tr h="31981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Серия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Дата релиза 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Тираж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ISBN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Формат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8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Секретный мир С. К. </a:t>
                      </a:r>
                      <a:r>
                        <a:rPr lang="ru-RU" sz="800" b="1" dirty="0" err="1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Ренсом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17.01.2019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6 000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978-5-04-099444-1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7БЦ, </a:t>
                      </a: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80x108/32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08" y="62497"/>
            <a:ext cx="779834" cy="68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узел 9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16+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608" y="654424"/>
            <a:ext cx="2510118" cy="37634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14511" y="3577156"/>
            <a:ext cx="5335097" cy="74635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850" b="1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Сью </a:t>
            </a:r>
            <a:r>
              <a:rPr lang="ru-RU" sz="850" b="1" dirty="0" err="1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Ренсом</a:t>
            </a:r>
            <a:r>
              <a:rPr lang="ru-RU" sz="850" b="1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850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придумала «Маленькую голубую вещицу» для своей дочери-подростка. Девочке очень нравился «Гарри Поттер» (тема магии) и  «Сумерки» (идеальный парень!), поэтому мама, в качестве подарка, написала дочери книгу. И тут закрутилось. </a:t>
            </a:r>
            <a:r>
              <a:rPr lang="ru-RU" sz="850" dirty="0" smtClean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 </a:t>
            </a:r>
            <a:endParaRPr lang="ru-RU" sz="850" dirty="0">
              <a:solidFill>
                <a:srgbClr val="008000"/>
              </a:solidFill>
              <a:latin typeface="Open Sans"/>
              <a:ea typeface="Open Sans"/>
              <a:cs typeface="Open Sans"/>
            </a:endParaRPr>
          </a:p>
          <a:p>
            <a:pPr algn="r"/>
            <a:r>
              <a:rPr lang="ru-RU" sz="850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Агент выкупил права на издание сразу трех книг – Сью не смогла остановиться и написала трилогию. Ей хотелось, чтобы история была полной, все любимые персонажи получили слово. </a:t>
            </a:r>
          </a:p>
        </p:txBody>
      </p:sp>
    </p:spTree>
    <p:extLst>
      <p:ext uri="{BB962C8B-B14F-4D97-AF65-F5344CB8AC3E}">
        <p14:creationId xmlns:p14="http://schemas.microsoft.com/office/powerpoint/2010/main" val="19357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9"/>
          <p:cNvSpPr txBox="1">
            <a:spLocks noGrp="1"/>
          </p:cNvSpPr>
          <p:nvPr>
            <p:ph type="title"/>
          </p:nvPr>
        </p:nvSpPr>
        <p:spPr>
          <a:xfrm>
            <a:off x="1388533" y="67404"/>
            <a:ext cx="617767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Ася </a:t>
            </a:r>
            <a:r>
              <a:rPr lang="ru-RU" sz="18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Лавринович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ru" sz="1800" b="1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b="1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От одного Зайца</a:t>
            </a:r>
            <a:r>
              <a:rPr lang="ru" sz="1800" b="1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1" dirty="0">
              <a:solidFill>
                <a:srgbClr val="F8BE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2" name="Google Shape;552;p39"/>
          <p:cNvSpPr txBox="1">
            <a:spLocks noGrp="1"/>
          </p:cNvSpPr>
          <p:nvPr>
            <p:ph type="body" idx="1"/>
          </p:nvPr>
        </p:nvSpPr>
        <p:spPr>
          <a:xfrm>
            <a:off x="0" y="819574"/>
            <a:ext cx="2345267" cy="2608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</a:t>
            </a:r>
            <a:r>
              <a:rPr lang="ru" sz="900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900" dirty="0">
              <a:solidFill>
                <a:srgbClr val="92D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900"/>
              <a:buNone/>
            </a:pPr>
            <a:endParaRPr lang="ru" sz="900" dirty="0" smtClean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171450">
              <a:lnSpc>
                <a:spcPct val="100000"/>
              </a:lnSpc>
              <a:buClr>
                <a:srgbClr val="92D050"/>
              </a:buClr>
              <a:buSzPts val="900"/>
              <a:buFont typeface="Wingdings" panose="05000000000000000000" pitchFamily="2" charset="2"/>
              <a:buChar char="v"/>
            </a:pPr>
            <a:r>
              <a:rPr lang="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Рассылка книги по блогерам и СМИ</a:t>
            </a:r>
          </a:p>
          <a:p>
            <a:pPr marL="342900" indent="-171450">
              <a:lnSpc>
                <a:spcPct val="100000"/>
              </a:lnSpc>
              <a:buClr>
                <a:srgbClr val="92D050"/>
              </a:buClr>
              <a:buSzPts val="900"/>
              <a:buFont typeface="Wingdings" panose="05000000000000000000" pitchFamily="2" charset="2"/>
              <a:buChar char="v"/>
            </a:pPr>
            <a:r>
              <a:rPr lang="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А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н</a:t>
            </a:r>
            <a:r>
              <a:rPr lang="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онсы и розыгрыши в </a:t>
            </a:r>
            <a:r>
              <a:rPr lang="en-US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YA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-группах и группах для девочек в </a:t>
            </a:r>
            <a:r>
              <a:rPr lang="ru-RU" sz="9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Вконтакте</a:t>
            </a:r>
            <a:endParaRPr lang="ru-RU" sz="900" dirty="0" smtClean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171450">
              <a:lnSpc>
                <a:spcPct val="100000"/>
              </a:lnSpc>
              <a:buClr>
                <a:srgbClr val="92D050"/>
              </a:buClr>
              <a:buSzPts val="900"/>
              <a:buFont typeface="Wingdings" panose="05000000000000000000" pitchFamily="2" charset="2"/>
              <a:buChar char="v"/>
            </a:pP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Интервью с автором по запросу</a:t>
            </a:r>
            <a:endParaRPr lang="ru" sz="900" dirty="0" smtClean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indent="0">
              <a:lnSpc>
                <a:spcPct val="100000"/>
              </a:lnSpc>
              <a:buClr>
                <a:srgbClr val="92D050"/>
              </a:buClr>
              <a:buSzPts val="900"/>
              <a:buNone/>
            </a:pPr>
            <a: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endParaRPr sz="600" dirty="0">
              <a:solidFill>
                <a:srgbClr val="434343"/>
              </a:solidFill>
            </a:endParaRPr>
          </a:p>
        </p:txBody>
      </p:sp>
      <p:sp>
        <p:nvSpPr>
          <p:cNvPr id="553" name="Google Shape;553;p39"/>
          <p:cNvSpPr txBox="1"/>
          <p:nvPr/>
        </p:nvSpPr>
        <p:spPr>
          <a:xfrm>
            <a:off x="2369439" y="743185"/>
            <a:ext cx="3378201" cy="2170344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Аннотация:</a:t>
            </a:r>
          </a:p>
          <a:p>
            <a:pPr lvl="0">
              <a:spcBef>
                <a:spcPts val="600"/>
              </a:spcBef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Хороших девочек всегда тянет к плохим парням. Но Рита </a:t>
            </a:r>
            <a:r>
              <a:rPr lang="ru-RU" sz="9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Ромашина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 была уверена, что это точно ей не грозит. Особенно если речь идет о звезде физфака Артеме Зайце. </a:t>
            </a:r>
          </a:p>
          <a:p>
            <a:pPr lvl="0">
              <a:spcBef>
                <a:spcPts val="600"/>
              </a:spcBef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Ее бесит этот жизнерадостный спортсмен, который, кажется, перепутал физический факультет с физкультурным. И уж точно она не намерена готовить с ним совместный проект.   </a:t>
            </a:r>
          </a:p>
          <a:p>
            <a:pPr lvl="0">
              <a:spcBef>
                <a:spcPts val="600"/>
              </a:spcBef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А что, если сделать жизнь Артема невыносимой, чтобы он сам отказался с ней работать? </a:t>
            </a:r>
          </a:p>
          <a:p>
            <a:pPr lvl="0">
              <a:spcBef>
                <a:spcPts val="600"/>
              </a:spcBef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Рита задумала коварный план, только этот парень не так-то прост и тоже что-то затеял</a:t>
            </a:r>
            <a:r>
              <a:rPr lang="ru-RU" sz="9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.</a:t>
            </a:r>
          </a:p>
          <a:p>
            <a:pPr lvl="0">
              <a:spcBef>
                <a:spcPts val="600"/>
              </a:spcBef>
            </a:pPr>
            <a:endParaRPr lang="ru-RU" sz="9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Nunito Sans"/>
            </a:endParaRPr>
          </a:p>
          <a:p>
            <a:pPr lvl="0">
              <a:spcBef>
                <a:spcPts val="600"/>
              </a:spcBef>
            </a:pPr>
            <a:endParaRPr lang="ru-RU" sz="9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Nunito Sans"/>
            </a:endParaRPr>
          </a:p>
        </p:txBody>
      </p:sp>
      <p:graphicFrame>
        <p:nvGraphicFramePr>
          <p:cNvPr id="557" name="Google Shape;557;p39"/>
          <p:cNvGraphicFramePr/>
          <p:nvPr>
            <p:extLst>
              <p:ext uri="{D42A27DB-BD31-4B8C-83A1-F6EECF244321}">
                <p14:modId xmlns:p14="http://schemas.microsoft.com/office/powerpoint/2010/main" val="184870196"/>
              </p:ext>
            </p:extLst>
          </p:nvPr>
        </p:nvGraphicFramePr>
        <p:xfrm>
          <a:off x="1172633" y="4428996"/>
          <a:ext cx="6072592" cy="646116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2298451"/>
                <a:gridCol w="941294"/>
                <a:gridCol w="645459"/>
                <a:gridCol w="1147482"/>
                <a:gridCol w="1039906"/>
              </a:tblGrid>
              <a:tr h="31085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Серия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Дата </a:t>
                      </a:r>
                      <a:r>
                        <a:rPr lang="ru" sz="800" b="1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выхода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Тираж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ISBN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Формат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8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 err="1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Инстахит</a:t>
                      </a: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: книги, взорвавшие </a:t>
                      </a:r>
                      <a:r>
                        <a:rPr lang="en-US" sz="800" b="1" dirty="0" err="1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Wattpad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30.01.2019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3 000 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978-5-04-099562-2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7БЦ, </a:t>
                      </a: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84x108/32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08" y="62497"/>
            <a:ext cx="779834" cy="68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417;p33"/>
          <p:cNvSpPr txBox="1"/>
          <p:nvPr/>
        </p:nvSpPr>
        <p:spPr>
          <a:xfrm>
            <a:off x="5771812" y="2913528"/>
            <a:ext cx="3372189" cy="1209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endParaRPr lang="ru-RU" sz="800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16+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55" y="561575"/>
            <a:ext cx="2503895" cy="37805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00225" y="3418770"/>
            <a:ext cx="5335097" cy="92333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900" b="1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Ася </a:t>
            </a:r>
            <a:r>
              <a:rPr lang="ru-RU" sz="900" b="1" dirty="0" err="1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Лавринович</a:t>
            </a:r>
            <a:r>
              <a:rPr lang="ru-RU" sz="900" b="1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– молодой талантливый автор из Санкт-Петербурга. Училась на юридическом факультете, но бросила его и поступила на </a:t>
            </a:r>
            <a:r>
              <a:rPr lang="ru-RU" sz="900" dirty="0" err="1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журфак</a:t>
            </a:r>
            <a:r>
              <a:rPr lang="ru-RU" sz="900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. Работала по специальности в крупном издательском доме, освещала новости спорта. Сейчас Ася работает </a:t>
            </a:r>
            <a:r>
              <a:rPr lang="ru-RU" sz="900" dirty="0" err="1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фрилансером</a:t>
            </a:r>
            <a:r>
              <a:rPr lang="ru-RU" sz="900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 и пишет милые любовные романы для девушек, которые выкладывает на сайтах </a:t>
            </a:r>
            <a:r>
              <a:rPr lang="ru-RU" sz="900" dirty="0" err="1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wattpad</a:t>
            </a:r>
            <a:r>
              <a:rPr lang="ru-RU" sz="900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 и </a:t>
            </a:r>
            <a:r>
              <a:rPr lang="ru-RU" sz="900" dirty="0" err="1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litnet</a:t>
            </a:r>
            <a:r>
              <a:rPr lang="ru-RU" sz="900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. </a:t>
            </a:r>
            <a:endParaRPr lang="ru-RU" sz="900" dirty="0" smtClean="0">
              <a:solidFill>
                <a:srgbClr val="008000"/>
              </a:solidFill>
              <a:latin typeface="Open Sans"/>
              <a:ea typeface="Open Sans"/>
              <a:cs typeface="Open Sans"/>
            </a:endParaRPr>
          </a:p>
          <a:p>
            <a:pPr algn="r"/>
            <a:r>
              <a:rPr lang="ru-RU" sz="900" dirty="0" smtClean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«</a:t>
            </a:r>
            <a:r>
              <a:rPr lang="ru-RU" sz="900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От одного Зайца» – ее самое популярное произведение</a:t>
            </a:r>
          </a:p>
        </p:txBody>
      </p:sp>
    </p:spTree>
    <p:extLst>
      <p:ext uri="{BB962C8B-B14F-4D97-AF65-F5344CB8AC3E}">
        <p14:creationId xmlns:p14="http://schemas.microsoft.com/office/powerpoint/2010/main" val="39971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9"/>
          <p:cNvSpPr txBox="1">
            <a:spLocks noGrp="1"/>
          </p:cNvSpPr>
          <p:nvPr>
            <p:ph type="title"/>
          </p:nvPr>
        </p:nvSpPr>
        <p:spPr>
          <a:xfrm>
            <a:off x="1388533" y="67404"/>
            <a:ext cx="617767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Джерри </a:t>
            </a:r>
            <a:r>
              <a:rPr lang="ru-RU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Спинелли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ru" sz="1800" b="1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en-US" sz="1800" b="1" dirty="0" err="1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Stargirl</a:t>
            </a:r>
            <a:r>
              <a:rPr lang="en-US" sz="1800" b="1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ru-RU" sz="1800" b="1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Звездная девочка</a:t>
            </a:r>
            <a:r>
              <a:rPr lang="ru" sz="1800" b="1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1" dirty="0">
              <a:solidFill>
                <a:srgbClr val="F8BE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2" name="Google Shape;552;p39"/>
          <p:cNvSpPr txBox="1">
            <a:spLocks noGrp="1"/>
          </p:cNvSpPr>
          <p:nvPr>
            <p:ph type="body" idx="1"/>
          </p:nvPr>
        </p:nvSpPr>
        <p:spPr>
          <a:xfrm>
            <a:off x="1" y="819574"/>
            <a:ext cx="2171700" cy="2608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</a:t>
            </a:r>
            <a:r>
              <a:rPr lang="ru" sz="900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900" dirty="0">
              <a:solidFill>
                <a:srgbClr val="92D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900"/>
              <a:buNone/>
            </a:pPr>
            <a:endParaRPr lang="ru" sz="900" dirty="0" smtClean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171450">
              <a:lnSpc>
                <a:spcPct val="100000"/>
              </a:lnSpc>
              <a:buClr>
                <a:srgbClr val="92D050"/>
              </a:buClr>
              <a:buSzPts val="900"/>
              <a:buFont typeface="Wingdings" panose="05000000000000000000" pitchFamily="2" charset="2"/>
              <a:buChar char="v"/>
            </a:pPr>
            <a:r>
              <a:rPr lang="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Рассылка книги по блогерам и СМИ</a:t>
            </a:r>
          </a:p>
          <a:p>
            <a:pPr marL="342900" indent="-171450">
              <a:lnSpc>
                <a:spcPct val="100000"/>
              </a:lnSpc>
              <a:buClr>
                <a:srgbClr val="92D050"/>
              </a:buClr>
              <a:buSzPts val="900"/>
              <a:buFont typeface="Wingdings" panose="05000000000000000000" pitchFamily="2" charset="2"/>
              <a:buChar char="v"/>
            </a:pPr>
            <a:r>
              <a:rPr lang="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А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н</a:t>
            </a:r>
            <a:r>
              <a:rPr lang="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онсы и розыгрыши в </a:t>
            </a:r>
            <a:r>
              <a:rPr lang="en-US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YA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-группах и группах для девочек в </a:t>
            </a:r>
            <a:r>
              <a:rPr lang="ru-RU" sz="9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ВКонтакте</a:t>
            </a:r>
            <a:endParaRPr lang="ru" sz="900" dirty="0" smtClean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171450">
              <a:lnSpc>
                <a:spcPct val="100000"/>
              </a:lnSpc>
              <a:buClr>
                <a:srgbClr val="92D050"/>
              </a:buClr>
              <a:buSzPts val="900"/>
              <a:buFont typeface="Wingdings" panose="05000000000000000000" pitchFamily="2" charset="2"/>
              <a:buChar char="v"/>
            </a:pPr>
            <a:r>
              <a:rPr lang="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Таргетированная РК в </a:t>
            </a:r>
            <a:r>
              <a:rPr lang="en-US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Instagram</a:t>
            </a:r>
            <a:endParaRPr lang="ru-RU" sz="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171450">
              <a:lnSpc>
                <a:spcPct val="100000"/>
              </a:lnSpc>
              <a:buClr>
                <a:srgbClr val="92D050"/>
              </a:buClr>
              <a:buSzPts val="900"/>
              <a:buFont typeface="Wingdings" panose="05000000000000000000" pitchFamily="2" charset="2"/>
              <a:buChar char="v"/>
            </a:pPr>
            <a:r>
              <a:rPr lang="en-US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POSM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(открытки)</a:t>
            </a:r>
            <a: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endParaRPr sz="600" dirty="0">
              <a:solidFill>
                <a:srgbClr val="434343"/>
              </a:solidFill>
            </a:endParaRPr>
          </a:p>
        </p:txBody>
      </p:sp>
      <p:sp>
        <p:nvSpPr>
          <p:cNvPr id="553" name="Google Shape;553;p39"/>
          <p:cNvSpPr txBox="1"/>
          <p:nvPr/>
        </p:nvSpPr>
        <p:spPr>
          <a:xfrm>
            <a:off x="2098901" y="737328"/>
            <a:ext cx="4444956" cy="2345868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Аннотация:</a:t>
            </a:r>
          </a:p>
          <a:p>
            <a:pPr lvl="0">
              <a:spcBef>
                <a:spcPts val="600"/>
              </a:spcBef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В жизни шестнадцатилетнего Лео </a:t>
            </a:r>
            <a:r>
              <a:rPr lang="ru-RU" sz="9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Борлока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 не было ничего интересного, пока он не встретил в школьной столовой новенькую. Девчонка оказалась со странностями. Она называет себя </a:t>
            </a:r>
            <a:r>
              <a:rPr lang="ru-RU" sz="9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Старгерл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, носит причудливые наряды, играет на гавайской гитаре, смеется, когда никто не шутит, танцует без музыки и повсюду таскает в сумке ручную крысу. Лео оказался в безвыходной ситуации - эта необычная девчонка перевернет с ног на голову его ничем не примечательную жизнь. </a:t>
            </a:r>
          </a:p>
          <a:p>
            <a:pPr lvl="0">
              <a:spcBef>
                <a:spcPts val="600"/>
              </a:spcBef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Лео сразу понял: она создаст кучу проблем. Конечно же, он не собирался с ней дружить. Но разве его кто-то спрашивал? </a:t>
            </a:r>
            <a:r>
              <a:rPr lang="ru-RU" sz="9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Старгерл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 выбирает друзей сама. И как теперь от нее избавиться? </a:t>
            </a:r>
          </a:p>
          <a:p>
            <a:pPr lvl="0">
              <a:spcBef>
                <a:spcPts val="600"/>
              </a:spcBef>
            </a:pPr>
            <a:r>
              <a:rPr lang="ru-RU" sz="9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Современный 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реалистичный подростковый роман с подлинными, настоящими персонажами, к которым читатель искренне привязывается</a:t>
            </a:r>
            <a:r>
              <a:rPr lang="ru-RU" sz="8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. </a:t>
            </a:r>
            <a:endParaRPr lang="ru-RU" sz="105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Nunito Sans"/>
            </a:endParaRPr>
          </a:p>
        </p:txBody>
      </p:sp>
      <p:sp>
        <p:nvSpPr>
          <p:cNvPr id="556" name="Google Shape;556;p39"/>
          <p:cNvSpPr txBox="1"/>
          <p:nvPr/>
        </p:nvSpPr>
        <p:spPr>
          <a:xfrm>
            <a:off x="500225" y="116650"/>
            <a:ext cx="15615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557" name="Google Shape;557;p39"/>
          <p:cNvGraphicFramePr/>
          <p:nvPr>
            <p:extLst>
              <p:ext uri="{D42A27DB-BD31-4B8C-83A1-F6EECF244321}">
                <p14:modId xmlns:p14="http://schemas.microsoft.com/office/powerpoint/2010/main" val="3953671099"/>
              </p:ext>
            </p:extLst>
          </p:nvPr>
        </p:nvGraphicFramePr>
        <p:xfrm>
          <a:off x="1091452" y="4286674"/>
          <a:ext cx="6135345" cy="786324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2487311"/>
                <a:gridCol w="940693"/>
                <a:gridCol w="618565"/>
                <a:gridCol w="1057835"/>
                <a:gridCol w="1030941"/>
              </a:tblGrid>
              <a:tr h="30189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Серия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Дата </a:t>
                      </a:r>
                      <a:r>
                        <a:rPr lang="ru" sz="800" b="1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выхода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Тираж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ISBN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Формат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8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Они смогли, и ты сможешь.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Мотивирующая проза Джерри </a:t>
                      </a:r>
                      <a:r>
                        <a:rPr lang="ru-RU" sz="800" b="1" dirty="0" err="1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Спинелли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04.02.2019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5 000 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978-5-04-100029-5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7БЦ, </a:t>
                      </a: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84x108/32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08" y="62497"/>
            <a:ext cx="779834" cy="68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417;p33"/>
          <p:cNvSpPr txBox="1"/>
          <p:nvPr/>
        </p:nvSpPr>
        <p:spPr>
          <a:xfrm>
            <a:off x="5771812" y="2913528"/>
            <a:ext cx="3372189" cy="1209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endParaRPr lang="ru-RU" sz="800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16+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201" y="743183"/>
            <a:ext cx="2293998" cy="335162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32932" y="3428008"/>
            <a:ext cx="5335097" cy="78483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900" b="1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Экранизация от </a:t>
            </a:r>
            <a:r>
              <a:rPr lang="ru-RU" sz="900" b="1" dirty="0" err="1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Disney</a:t>
            </a:r>
            <a:r>
              <a:rPr lang="ru-RU" sz="900" b="1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выйдет в 2019 году. Главную роль исполнит Грейс </a:t>
            </a:r>
            <a:r>
              <a:rPr lang="ru-RU" sz="900" dirty="0" err="1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Вандервол</a:t>
            </a:r>
            <a:r>
              <a:rPr lang="ru-RU" sz="900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, победительница шоу «Америка ищет таланты», будущая Тейлор Свифт. </a:t>
            </a:r>
          </a:p>
          <a:p>
            <a:pPr algn="r"/>
            <a:r>
              <a:rPr lang="ru-RU" sz="900" b="1" dirty="0" smtClean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Джерри </a:t>
            </a:r>
            <a:r>
              <a:rPr lang="ru-RU" sz="900" b="1" dirty="0" err="1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Спинелли</a:t>
            </a:r>
            <a:r>
              <a:rPr lang="ru-RU" sz="900" b="1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– американский писатель, автор 32 книг для детей и подростков, обладатель Медали </a:t>
            </a:r>
            <a:r>
              <a:rPr lang="ru-RU" sz="900" dirty="0" err="1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Ньюбери</a:t>
            </a:r>
            <a:r>
              <a:rPr lang="ru-RU" sz="900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 за выдающийся вклад в литературу.</a:t>
            </a:r>
          </a:p>
          <a:p>
            <a:pPr algn="r"/>
            <a:r>
              <a:rPr lang="ru-RU" sz="900" b="1" dirty="0" smtClean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Книга </a:t>
            </a:r>
            <a:r>
              <a:rPr lang="ru-RU" sz="900" b="1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года </a:t>
            </a:r>
            <a:r>
              <a:rPr lang="ru-RU" sz="900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по версии журнала «</a:t>
            </a:r>
            <a:r>
              <a:rPr lang="ru-RU" sz="900" dirty="0" err="1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Publishers</a:t>
            </a:r>
            <a:r>
              <a:rPr lang="ru-RU" sz="900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dirty="0" err="1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Weekly</a:t>
            </a:r>
            <a:r>
              <a:rPr lang="ru-RU" sz="900" dirty="0" smtClean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». </a:t>
            </a:r>
            <a:endParaRPr lang="ru-RU" sz="900" dirty="0">
              <a:solidFill>
                <a:srgbClr val="008000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275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9"/>
          <p:cNvSpPr txBox="1">
            <a:spLocks noGrp="1"/>
          </p:cNvSpPr>
          <p:nvPr>
            <p:ph type="title"/>
          </p:nvPr>
        </p:nvSpPr>
        <p:spPr>
          <a:xfrm>
            <a:off x="1388533" y="67404"/>
            <a:ext cx="617767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Робин </a:t>
            </a:r>
            <a:r>
              <a:rPr lang="ru-RU" sz="18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Роу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ru" sz="1800" b="1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b="1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Птица в клетке</a:t>
            </a:r>
            <a:r>
              <a:rPr lang="ru" sz="1800" b="1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1" dirty="0">
              <a:solidFill>
                <a:srgbClr val="F8BE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2" name="Google Shape;552;p39"/>
          <p:cNvSpPr txBox="1">
            <a:spLocks noGrp="1"/>
          </p:cNvSpPr>
          <p:nvPr>
            <p:ph type="body" idx="1"/>
          </p:nvPr>
        </p:nvSpPr>
        <p:spPr>
          <a:xfrm>
            <a:off x="0" y="819574"/>
            <a:ext cx="2345267" cy="2608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</a:t>
            </a:r>
            <a:r>
              <a:rPr lang="ru" sz="900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900" dirty="0">
              <a:solidFill>
                <a:srgbClr val="92D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900"/>
              <a:buNone/>
            </a:pPr>
            <a:endParaRPr lang="ru" sz="900" dirty="0" smtClean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171450">
              <a:lnSpc>
                <a:spcPct val="100000"/>
              </a:lnSpc>
              <a:buClr>
                <a:srgbClr val="92D050"/>
              </a:buClr>
              <a:buSzPts val="900"/>
              <a:buFont typeface="Wingdings" panose="05000000000000000000" pitchFamily="2" charset="2"/>
              <a:buChar char="v"/>
            </a:pPr>
            <a:r>
              <a:rPr lang="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Рассылка книги по блогерам и СМИ</a:t>
            </a:r>
          </a:p>
          <a:p>
            <a:pPr marL="342900" indent="-171450">
              <a:lnSpc>
                <a:spcPct val="100000"/>
              </a:lnSpc>
              <a:buClr>
                <a:srgbClr val="92D050"/>
              </a:buClr>
              <a:buSzPts val="900"/>
              <a:buFont typeface="Wingdings" panose="05000000000000000000" pitchFamily="2" charset="2"/>
              <a:buChar char="v"/>
            </a:pPr>
            <a:r>
              <a:rPr lang="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А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н</a:t>
            </a:r>
            <a:r>
              <a:rPr lang="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онсы и розыгрыши в </a:t>
            </a:r>
            <a:r>
              <a:rPr lang="en-US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YA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-группах и группах для девочек в </a:t>
            </a:r>
            <a:r>
              <a:rPr lang="ru-RU" sz="9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ВКонтакте</a:t>
            </a:r>
            <a:endParaRPr lang="ru" sz="900" dirty="0" smtClean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171450">
              <a:lnSpc>
                <a:spcPct val="100000"/>
              </a:lnSpc>
              <a:buClr>
                <a:srgbClr val="92D050"/>
              </a:buClr>
              <a:buSzPts val="900"/>
              <a:buFont typeface="Wingdings" panose="05000000000000000000" pitchFamily="2" charset="2"/>
              <a:buChar char="v"/>
            </a:pPr>
            <a:r>
              <a:rPr lang="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Таргетированная РК в </a:t>
            </a:r>
            <a:r>
              <a:rPr lang="en-US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Instagram</a:t>
            </a:r>
            <a:r>
              <a:rPr lang="ru" sz="9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endParaRPr sz="600" dirty="0">
              <a:solidFill>
                <a:srgbClr val="434343"/>
              </a:solidFill>
            </a:endParaRPr>
          </a:p>
        </p:txBody>
      </p:sp>
      <p:sp>
        <p:nvSpPr>
          <p:cNvPr id="553" name="Google Shape;553;p39"/>
          <p:cNvSpPr txBox="1"/>
          <p:nvPr/>
        </p:nvSpPr>
        <p:spPr>
          <a:xfrm>
            <a:off x="2345268" y="765669"/>
            <a:ext cx="4162462" cy="227336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Аннотация:</a:t>
            </a:r>
          </a:p>
          <a:p>
            <a:pPr lvl="0">
              <a:spcBef>
                <a:spcPts val="600"/>
              </a:spcBef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В старшей школе бывает нелегко. Кто-то пользуется популярностью, как, например, энергичный и жизнерадостный семнадцатилетний Адам. А для кого-то школа может превратиться в настоящий кошмар, как для робкого и необщительного четырнадцатилетнего Джулиана. Он – объект всеобщих насмешек, потому что любит читать детские книжки с картинками.</a:t>
            </a:r>
          </a:p>
          <a:p>
            <a:pPr lvl="0">
              <a:spcBef>
                <a:spcPts val="600"/>
              </a:spcBef>
            </a:pP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Nunito Sans"/>
              </a:rPr>
              <a:t>Такие разные, они встречаются, и у Джулиана появляется друг, о котором можно только мечтать. Мальчики легко нашли общий язык, но чем больше времени проводят вместе, тем чаще Адам замечает, что Джулиан что-то скрывает. Решив разобраться, он начинает подозревать, что все серьезнее, чем кажется на первый взгляд, и, возможно, Джулиан нуждается в его помощи. </a:t>
            </a:r>
          </a:p>
        </p:txBody>
      </p:sp>
      <p:sp>
        <p:nvSpPr>
          <p:cNvPr id="556" name="Google Shape;556;p39"/>
          <p:cNvSpPr txBox="1"/>
          <p:nvPr/>
        </p:nvSpPr>
        <p:spPr>
          <a:xfrm>
            <a:off x="500225" y="116650"/>
            <a:ext cx="15615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557" name="Google Shape;557;p39"/>
          <p:cNvGraphicFramePr/>
          <p:nvPr>
            <p:extLst>
              <p:ext uri="{D42A27DB-BD31-4B8C-83A1-F6EECF244321}">
                <p14:modId xmlns:p14="http://schemas.microsoft.com/office/powerpoint/2010/main" val="437326896"/>
              </p:ext>
            </p:extLst>
          </p:nvPr>
        </p:nvGraphicFramePr>
        <p:xfrm>
          <a:off x="1117102" y="4440234"/>
          <a:ext cx="5660216" cy="646116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2002616"/>
                <a:gridCol w="914400"/>
                <a:gridCol w="636494"/>
                <a:gridCol w="1048870"/>
                <a:gridCol w="1057836"/>
              </a:tblGrid>
              <a:tr h="28416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Серия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Дата </a:t>
                      </a:r>
                      <a:r>
                        <a:rPr lang="ru" sz="800" b="1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выхода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Тираж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ISBN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Формат</a:t>
                      </a:r>
                      <a:endParaRPr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8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Догоняя мечты. Проза Робин </a:t>
                      </a:r>
                      <a:r>
                        <a:rPr lang="ru-RU" sz="800" b="1" dirty="0" err="1" smtClean="0">
                          <a:solidFill>
                            <a:srgbClr val="FFFFFF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Open Sans"/>
                        </a:rPr>
                        <a:t>Роу</a:t>
                      </a:r>
                      <a:endParaRPr lang="ru-RU" sz="800" b="1" dirty="0">
                        <a:solidFill>
                          <a:srgbClr val="FFFFFF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04.02.2019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3 000 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51416" marR="5141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978-5-04-100451-4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marR="0" lvl="0" indent="0" algn="ctr" defTabSz="108843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7БЦ, </a:t>
                      </a: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84x108/32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3" marR="9523" marT="952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08" y="62497"/>
            <a:ext cx="779834" cy="68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узел 9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16+</a:t>
            </a:r>
            <a:endParaRPr lang="ru-RU" sz="1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72633" y="3130613"/>
            <a:ext cx="5335097" cy="64633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900" b="1" dirty="0" smtClean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Роман </a:t>
            </a:r>
            <a:r>
              <a:rPr lang="ru-RU" sz="900" b="1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переведен на 10 языков. </a:t>
            </a:r>
            <a:r>
              <a:rPr lang="ru-RU" sz="900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Высокий рейтинг на литературном сайте </a:t>
            </a:r>
            <a:r>
              <a:rPr lang="ru-RU" sz="900" dirty="0" err="1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Goodreads</a:t>
            </a:r>
            <a:r>
              <a:rPr lang="ru-RU" sz="900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. Более 12000 отзывов</a:t>
            </a:r>
            <a:r>
              <a:rPr lang="ru-RU" sz="900" dirty="0" smtClean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algn="r"/>
            <a:r>
              <a:rPr lang="en-US" sz="900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Best Young Adult Books of the Year by Goodreads, Chapters Indigo, </a:t>
            </a:r>
            <a:r>
              <a:rPr lang="en-US" sz="900" dirty="0" err="1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EpicReads</a:t>
            </a:r>
            <a:r>
              <a:rPr lang="en-US" sz="900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900" dirty="0" err="1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BookPage</a:t>
            </a:r>
            <a:r>
              <a:rPr lang="en-US" sz="900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, Powell’s Books, The Texas Library Association, News &amp; Observer, and </a:t>
            </a:r>
            <a:r>
              <a:rPr lang="en-US" sz="900" dirty="0" err="1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Buzzfeed</a:t>
            </a:r>
            <a:r>
              <a:rPr lang="en-US" sz="900" dirty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.</a:t>
            </a:r>
            <a:r>
              <a:rPr lang="ru-RU" sz="900" dirty="0" smtClean="0">
                <a:solidFill>
                  <a:srgbClr val="008000"/>
                </a:solidFill>
                <a:latin typeface="Open Sans"/>
                <a:ea typeface="Open Sans"/>
                <a:cs typeface="Open Sans"/>
              </a:rPr>
              <a:t> </a:t>
            </a:r>
            <a:endParaRPr lang="ru-RU" sz="900" dirty="0">
              <a:solidFill>
                <a:srgbClr val="00800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92"/>
          <a:stretch/>
        </p:blipFill>
        <p:spPr>
          <a:xfrm>
            <a:off x="6542294" y="691643"/>
            <a:ext cx="2523750" cy="369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383050" y="25060"/>
            <a:ext cx="6753186" cy="10586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ru-RU" sz="24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Дарья </a:t>
            </a:r>
            <a:r>
              <a:rPr lang="ru-RU" sz="2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Донцова:</a:t>
            </a:r>
            <a:r>
              <a:rPr lang="ru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800" dirty="0" smtClean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>Венец безбрачия белого кролика</a:t>
            </a:r>
            <a:r>
              <a:rPr lang="ru" sz="1800" dirty="0" smtClean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2000" dirty="0" smtClean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2000" dirty="0" smtClean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2000" dirty="0" smtClean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2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 dirty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-4926" y="882031"/>
            <a:ext cx="1923301" cy="17125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Продвижение:</a:t>
            </a:r>
            <a:endParaRPr sz="900" b="1" dirty="0">
              <a:solidFill>
                <a:srgbClr val="FFA4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279400">
              <a:lnSpc>
                <a:spcPct val="100000"/>
              </a:lnSpc>
              <a:buClr>
                <a:srgbClr val="FFA400"/>
              </a:buClr>
              <a:buSzPts val="800"/>
              <a:buFont typeface="Open Sans"/>
              <a:buChar char="❖"/>
            </a:pP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 </a:t>
            </a: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на постоянной основе</a:t>
            </a:r>
          </a:p>
          <a:p>
            <a:pPr lvl="0" indent="-279400">
              <a:lnSpc>
                <a:spcPct val="100000"/>
              </a:lnSpc>
              <a:buClr>
                <a:srgbClr val="FFA400"/>
              </a:buClr>
              <a:buSzPts val="800"/>
              <a:buFont typeface="Open Sans"/>
              <a:buChar char="❖"/>
            </a:pP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Активное </a:t>
            </a: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 в </a:t>
            </a:r>
            <a:r>
              <a:rPr lang="ru-RU" sz="9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соц.сетях</a:t>
            </a: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в том числе на ресурсах автора (конкурсы, розыгрыши, публикация отрывков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r>
              <a:rPr lang="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dirty="0">
              <a:solidFill>
                <a:srgbClr val="434343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579650" y="2725432"/>
            <a:ext cx="3231276" cy="25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</a:pPr>
            <a:endParaRPr b="1" dirty="0">
              <a:solidFill>
                <a:schemeClr val="dk1"/>
              </a:solidFill>
            </a:endParaRPr>
          </a:p>
        </p:txBody>
      </p:sp>
      <p:sp>
        <p:nvSpPr>
          <p:cNvPr id="67" name="Google Shape;67;p14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FA400">
              <a:alpha val="7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14"/>
          <p:cNvGrpSpPr/>
          <p:nvPr/>
        </p:nvGrpSpPr>
        <p:grpSpPr>
          <a:xfrm>
            <a:off x="141512" y="202045"/>
            <a:ext cx="299344" cy="183796"/>
            <a:chOff x="4595425" y="1707325"/>
            <a:chExt cx="470075" cy="288625"/>
          </a:xfrm>
        </p:grpSpPr>
        <p:sp>
          <p:nvSpPr>
            <p:cNvPr id="69" name="Google Shape;69;p14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14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Топовые авторы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75" name="Google Shape;75;p14"/>
          <p:cNvGraphicFramePr/>
          <p:nvPr>
            <p:extLst>
              <p:ext uri="{D42A27DB-BD31-4B8C-83A1-F6EECF244321}">
                <p14:modId xmlns:p14="http://schemas.microsoft.com/office/powerpoint/2010/main" val="2585614290"/>
              </p:ext>
            </p:extLst>
          </p:nvPr>
        </p:nvGraphicFramePr>
        <p:xfrm>
          <a:off x="1408142" y="4311106"/>
          <a:ext cx="5786605" cy="702332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1752242"/>
                <a:gridCol w="1046120"/>
                <a:gridCol w="687990"/>
                <a:gridCol w="1187488"/>
                <a:gridCol w="1112765"/>
              </a:tblGrid>
              <a:tr h="35116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релиза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</a:tr>
              <a:tr h="35116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Иронический детектив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15.01.2019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 </a:t>
                      </a: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000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978-5-04-099140-2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7БЦ, 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80x100/32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400">
                        <a:alpha val="7154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8460332" y="637142"/>
            <a:ext cx="569853" cy="537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16+</a:t>
            </a:r>
            <a:endParaRPr lang="ru-RU" sz="1000" dirty="0"/>
          </a:p>
        </p:txBody>
      </p:sp>
      <p:sp>
        <p:nvSpPr>
          <p:cNvPr id="19" name="Google Shape;63;p14"/>
          <p:cNvSpPr txBox="1"/>
          <p:nvPr/>
        </p:nvSpPr>
        <p:spPr>
          <a:xfrm>
            <a:off x="2028764" y="867930"/>
            <a:ext cx="3730879" cy="2787923"/>
          </a:xfrm>
          <a:prstGeom prst="rect">
            <a:avLst/>
          </a:prstGeom>
          <a:noFill/>
          <a:ln w="9525" cap="flat" cmpd="sng">
            <a:solidFill>
              <a:srgbClr val="FFA4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endParaRPr lang="ru" sz="900" b="1" dirty="0" smtClean="0">
              <a:solidFill>
                <a:srgbClr val="FFA4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ru" sz="900" b="1" dirty="0" smtClean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>Аннотация:</a:t>
            </a:r>
            <a:r>
              <a:rPr lang="ru" sz="1100" b="1" dirty="0">
                <a:solidFill>
                  <a:srgbClr val="FFA400"/>
                </a:solidFill>
                <a:latin typeface="Nunito Sans"/>
                <a:ea typeface="Nunito Sans"/>
                <a:cs typeface="Nunito Sans"/>
                <a:sym typeface="Nunito Sans"/>
              </a:rPr>
              <a:t/>
            </a:r>
            <a:br>
              <a:rPr lang="ru" sz="1100" b="1" dirty="0">
                <a:solidFill>
                  <a:srgbClr val="FFA400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Ох, Ванюша! Попал ты в сказку за нарисованным очагом! Ну, судите сами: от его соседа Олега сбежала молодая жена </a:t>
            </a:r>
            <a:r>
              <a:rPr lang="ru-RU" sz="9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– 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Мальвина </a:t>
            </a:r>
            <a:r>
              <a:rPr lang="ru-RU" sz="9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Буратинова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 Да, такое нелепое и смешное имечко. А вот делишки ее совсем не смешные, как выяснилось.  Во-первых, улизнула она, прихватив драгоценности и </a:t>
            </a:r>
            <a:r>
              <a:rPr lang="ru-RU" sz="9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шубы 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и оставив письмо, что нашла нового мужчину, а с Олегом у нее нет ничего общего. Во-вторых, в недавнем прошлом девица промышляла стриптизом вместе со своей сестрой </a:t>
            </a:r>
            <a:r>
              <a:rPr lang="ru-RU" sz="9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Артемоной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 В-третьих, ее родители зарабатывали на безбедное существование съемками порнофильмов. Словом, та еще семейка! Матушка Олега переживает, что Мальвина не оформила развод и может претендовать на нажитое в браке имущество. Иван </a:t>
            </a:r>
            <a:r>
              <a:rPr lang="ru-RU" sz="9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Подушкин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приступил к поискам строптивой невестки, даже не представляя, кто в этой «сказке» взял на себя роль Карабаса-</a:t>
            </a:r>
            <a:r>
              <a:rPr lang="ru-RU" sz="9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Барабаса</a:t>
            </a:r>
            <a:r>
              <a:rPr lang="ru-RU" sz="9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…    </a:t>
            </a:r>
            <a:endParaRPr lang="ru-RU" sz="16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468" y="637142"/>
            <a:ext cx="2168475" cy="353342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9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9"/>
          <p:cNvSpPr txBox="1">
            <a:spLocks noGrp="1"/>
          </p:cNvSpPr>
          <p:nvPr>
            <p:ph type="title"/>
          </p:nvPr>
        </p:nvSpPr>
        <p:spPr>
          <a:xfrm>
            <a:off x="1388533" y="67404"/>
            <a:ext cx="617767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Ольга </a:t>
            </a:r>
            <a:r>
              <a:rPr lang="ru-RU" sz="1800" dirty="0" err="1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Миклашевская</a:t>
            </a:r>
            <a:r>
              <a:rPr lang="ru" sz="18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ru" sz="1800" b="1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1800" b="1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Люди под кожей</a:t>
            </a:r>
            <a:r>
              <a:rPr lang="ru" sz="1800" b="1" dirty="0" smtClean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b="1" dirty="0">
                <a:solidFill>
                  <a:srgbClr val="F8BECC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1" dirty="0">
              <a:solidFill>
                <a:srgbClr val="F8BE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08" y="62497"/>
            <a:ext cx="779834" cy="68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417;p33"/>
          <p:cNvSpPr txBox="1"/>
          <p:nvPr/>
        </p:nvSpPr>
        <p:spPr>
          <a:xfrm>
            <a:off x="5771812" y="2913528"/>
            <a:ext cx="3372189" cy="1209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endParaRPr lang="ru-RU" sz="800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16+</a:t>
            </a:r>
            <a:endParaRPr lang="ru-RU" sz="1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08" y="820195"/>
            <a:ext cx="2419350" cy="2981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9625" y="2435436"/>
            <a:ext cx="4410560" cy="2708064"/>
          </a:xfrm>
          <a:prstGeom prst="rect">
            <a:avLst/>
          </a:prstGeom>
        </p:spPr>
      </p:pic>
      <p:sp>
        <p:nvSpPr>
          <p:cNvPr id="16" name="Google Shape;553;p39"/>
          <p:cNvSpPr txBox="1"/>
          <p:nvPr/>
        </p:nvSpPr>
        <p:spPr>
          <a:xfrm>
            <a:off x="2529659" y="834514"/>
            <a:ext cx="6614342" cy="1586601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9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Ольга </a:t>
            </a:r>
            <a:r>
              <a:rPr lang="ru-RU" sz="9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Миклашевская</a:t>
            </a:r>
            <a:r>
              <a:rPr lang="ru-RU" sz="9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родилась в Туле в 1993 году. В раннем детстве вместе с семьей переехала в Москву, где и живет до сих пор. Свой первый роман в жанре психологического триллера написала, когда ей было всего 16 лет. В 2015 году Ольга закончила университет по специальности «Бизнес-информатика» и в том же году поступила в магистратуру по направлению «Мультимедийная журналистика».</a:t>
            </a:r>
          </a:p>
          <a:p>
            <a:pPr lvl="0">
              <a:spcBef>
                <a:spcPts val="600"/>
              </a:spcBef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С 2012 года ведет свой </a:t>
            </a:r>
            <a:r>
              <a:rPr lang="ru-RU" sz="9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видеоблог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о книгах на платформе </a:t>
            </a:r>
            <a:r>
              <a:rPr lang="ru-RU" sz="9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YouTube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 Как писателя, Ольгу привлекает женская романтическая проза, однако автор признается, что ее книги рассчитаны на несколько младшую аудиторию, нежели большинство романов этого жанра. Тем не менее, рассказы Ольги резко контрастируют с крупной прозой и отсылают читателя к более мрачным и менее «девичьим» темам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lvl="0">
              <a:spcBef>
                <a:spcPts val="600"/>
              </a:spcBef>
            </a:pP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Другие книги Ольги:  «Это всё зелье», «Это все магия», «Тайна острова драконов», «Цвет слоновой кошки».</a:t>
            </a:r>
            <a:endParaRPr lang="ru-RU" sz="9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600"/>
              </a:spcBef>
            </a:pPr>
            <a:r>
              <a:rPr lang="ru-RU" sz="9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0285" y="2453616"/>
            <a:ext cx="1795524" cy="26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9"/>
          <p:cNvSpPr txBox="1"/>
          <p:nvPr/>
        </p:nvSpPr>
        <p:spPr>
          <a:xfrm>
            <a:off x="500225" y="116650"/>
            <a:ext cx="15615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0" y="64394"/>
            <a:ext cx="2061725" cy="354169"/>
          </a:xfrm>
          <a:prstGeom prst="homePlate">
            <a:avLst/>
          </a:prstGeom>
          <a:solidFill>
            <a:srgbClr val="FF7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6062" y="116650"/>
            <a:ext cx="173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</a:t>
            </a:r>
            <a:r>
              <a:rPr lang="ru-RU" sz="100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ниги к кинопремьерам</a:t>
            </a:r>
            <a:endParaRPr lang="ru-RU" sz="1000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528" y="500047"/>
            <a:ext cx="1317826" cy="1928143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41" y="522022"/>
            <a:ext cx="1277592" cy="190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14" y="2880020"/>
            <a:ext cx="1332226" cy="19519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08387" y="505162"/>
            <a:ext cx="130119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Российский иронический детективный 16-серийный </a:t>
            </a:r>
            <a:r>
              <a:rPr lang="ru-RU" sz="10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проект </a:t>
            </a:r>
            <a:r>
              <a:rPr lang="ru-RU" sz="1000" b="1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«Алиби» </a:t>
            </a:r>
            <a:r>
              <a:rPr lang="ru-RU" sz="1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от</a:t>
            </a:r>
            <a:r>
              <a:rPr lang="ru-RU" sz="1000" b="1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1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продюсерской компании «Среда» и режиссера </a:t>
            </a:r>
            <a:r>
              <a:rPr lang="ru-RU" sz="10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Нурбека</a:t>
            </a:r>
            <a:r>
              <a:rPr lang="ru-RU" sz="1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10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Эгена</a:t>
            </a:r>
            <a:r>
              <a:rPr lang="ru-RU" sz="1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(«Молот», «Жить дальше», «Двое против смерти»).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08387" y="2891513"/>
            <a:ext cx="12111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Экранизация бестселлера </a:t>
            </a:r>
            <a:r>
              <a:rPr lang="ru-RU" sz="1000" b="1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«Путь домой»</a:t>
            </a:r>
            <a:r>
              <a:rPr lang="ru-RU" sz="10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Брюса </a:t>
            </a:r>
            <a:r>
              <a:rPr lang="ru-RU" sz="1000" dirty="0" err="1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Кэмерона</a:t>
            </a:r>
            <a:r>
              <a:rPr lang="ru-RU" sz="10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  <a:endParaRPr lang="ru-RU" sz="10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74991" y="522022"/>
            <a:ext cx="1090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Киностудия СРЕДА и Первый Канал </a:t>
            </a:r>
          </a:p>
          <a:p>
            <a:r>
              <a:rPr lang="ru-RU" sz="10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Представляют 16-серийный сериал </a:t>
            </a:r>
            <a:r>
              <a:rPr lang="ru-RU" sz="1000" b="1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«Триггер». </a:t>
            </a:r>
          </a:p>
          <a:p>
            <a:r>
              <a:rPr lang="ru-RU" sz="10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 главной роли </a:t>
            </a:r>
            <a:r>
              <a:rPr lang="ru-RU" sz="1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Максим </a:t>
            </a:r>
            <a:r>
              <a:rPr lang="ru-RU" sz="10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Матвеев.</a:t>
            </a:r>
            <a:endParaRPr lang="ru-RU" sz="10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146" y="418843"/>
            <a:ext cx="1362609" cy="211252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4992" y="418563"/>
            <a:ext cx="105227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Экранизация пьесы Антона Чехова </a:t>
            </a:r>
            <a:r>
              <a:rPr lang="ru-RU" sz="1050" b="1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«Чайка».</a:t>
            </a:r>
            <a:endParaRPr lang="ru-RU" sz="1050" b="1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080" y="2938433"/>
            <a:ext cx="1269756" cy="185081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620329" y="2891513"/>
            <a:ext cx="1019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Экранизация первой части тетралогии Анны </a:t>
            </a:r>
            <a:r>
              <a:rPr lang="ru-RU" sz="1000" dirty="0" err="1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Тодд</a:t>
            </a:r>
            <a:r>
              <a:rPr lang="ru-RU" sz="10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1000" b="1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«После».</a:t>
            </a:r>
            <a:endParaRPr lang="ru-RU" sz="1000" b="1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516" y="2895706"/>
            <a:ext cx="1260320" cy="193627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795470" y="2809279"/>
            <a:ext cx="12137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Сериал «Благие Знамения» </a:t>
            </a:r>
            <a:r>
              <a:rPr lang="ru-RU" sz="1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по книге Терри </a:t>
            </a:r>
            <a:r>
              <a:rPr lang="ru-RU" sz="10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Пратчетта</a:t>
            </a:r>
            <a:r>
              <a:rPr lang="ru-RU" sz="1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и Нила </a:t>
            </a:r>
            <a:r>
              <a:rPr lang="ru-RU" sz="10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Геймана</a:t>
            </a:r>
            <a:r>
              <a:rPr lang="ru-RU" sz="1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1000" b="1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"Благие Знамения", </a:t>
            </a:r>
            <a:r>
              <a:rPr lang="ru-RU" sz="1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будет переиздание с </a:t>
            </a:r>
            <a:r>
              <a:rPr lang="ru-RU" sz="1000" dirty="0" err="1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кинообложкой</a:t>
            </a:r>
            <a:r>
              <a:rPr lang="ru-RU" sz="10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  <a:endParaRPr lang="ru-RU" sz="1000" b="1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785" y="440961"/>
            <a:ext cx="1298197" cy="195793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271621" y="407622"/>
            <a:ext cx="9430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Сериал «Ты», снятый по </a:t>
            </a:r>
            <a:r>
              <a:rPr lang="ru-RU" sz="1050" dirty="0" err="1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одноимен</a:t>
            </a:r>
            <a:r>
              <a:rPr lang="ru-RU" sz="105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-ному роману продлен на 2-ой сезон</a:t>
            </a:r>
            <a:endParaRPr lang="ru-RU" sz="1050" b="1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292" y="2809279"/>
            <a:ext cx="1258312" cy="190615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8143257" y="2809279"/>
            <a:ext cx="102903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«Домовой», премьера 11.04.19</a:t>
            </a:r>
          </a:p>
          <a:p>
            <a:endParaRPr lang="ru-RU" sz="1000" b="1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ru-RU" sz="9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 марте выходит одноименная книга Олега Роя (был соавтором сценария к фильму). </a:t>
            </a:r>
            <a:r>
              <a:rPr lang="ru-RU" sz="900" dirty="0" err="1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Кинообложка</a:t>
            </a:r>
            <a:endParaRPr lang="ru-RU" sz="900" dirty="0" smtClean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 descr="C:\Users\Rukavishnikova.pp\Desktop\Логотип Комильфо\komilfo_logo(2018) new\komilfo_logo(2018) new\komilfo_logo_bubble(colour)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4452" y="1599642"/>
            <a:ext cx="5454606" cy="1998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916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>
            <a:spLocks noGrp="1"/>
          </p:cNvSpPr>
          <p:nvPr>
            <p:ph type="title"/>
          </p:nvPr>
        </p:nvSpPr>
        <p:spPr>
          <a:xfrm>
            <a:off x="2634150" y="104865"/>
            <a:ext cx="3652350" cy="4147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ru-RU" sz="2000" b="1" dirty="0" err="1">
                <a:latin typeface="Open Sans"/>
                <a:ea typeface="Open Sans"/>
                <a:cs typeface="Open Sans"/>
                <a:sym typeface="Open Sans"/>
              </a:rPr>
              <a:t>Дарт</a:t>
            </a:r>
            <a:r>
              <a:rPr lang="ru-RU" sz="21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100" b="1" dirty="0" err="1">
                <a:latin typeface="Open Sans"/>
                <a:ea typeface="Open Sans"/>
                <a:cs typeface="Open Sans"/>
                <a:sym typeface="Open Sans"/>
              </a:rPr>
              <a:t>Вейдер</a:t>
            </a:r>
            <a:r>
              <a:rPr lang="ru-RU" sz="2100" b="1" dirty="0">
                <a:latin typeface="Open Sans"/>
                <a:ea typeface="Open Sans"/>
                <a:cs typeface="Open Sans"/>
                <a:sym typeface="Open Sans"/>
              </a:rPr>
              <a:t>. Омнибус</a:t>
            </a:r>
            <a:r>
              <a:rPr lang="ru-RU" sz="21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21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100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суперновинка января</a:t>
            </a:r>
            <a:br>
              <a:rPr lang="ru-RU" sz="2100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21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21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10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endParaRPr dirty="0"/>
          </a:p>
        </p:txBody>
      </p:sp>
      <p:sp>
        <p:nvSpPr>
          <p:cNvPr id="273" name="Google Shape;273;p26"/>
          <p:cNvSpPr/>
          <p:nvPr/>
        </p:nvSpPr>
        <p:spPr>
          <a:xfrm rot="10800000">
            <a:off x="0" y="47182"/>
            <a:ext cx="1710571" cy="413849"/>
          </a:xfrm>
          <a:prstGeom prst="chevron">
            <a:avLst>
              <a:gd name="adj" fmla="val 50000"/>
            </a:avLst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pic>
        <p:nvPicPr>
          <p:cNvPr id="15" name="Picture 2" descr="C:\Users\Rukavishnikova.pp\Desktop\Логотип Комильфо\komilfo_logo(2018) new\komilfo_logo(2018) new\komilfo_logo_bubble(colour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441" y="47181"/>
            <a:ext cx="1051687" cy="39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326208"/>
              </p:ext>
            </p:extLst>
          </p:nvPr>
        </p:nvGraphicFramePr>
        <p:xfrm>
          <a:off x="2634150" y="4299942"/>
          <a:ext cx="3034659" cy="54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135"/>
                <a:gridCol w="687936"/>
                <a:gridCol w="764294"/>
                <a:gridCol w="764294"/>
              </a:tblGrid>
              <a:tr h="29096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Дата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 релиза</a:t>
                      </a:r>
                      <a:endParaRPr lang="ru-RU" sz="800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 marL="38562" marR="38562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Тираж</a:t>
                      </a:r>
                      <a:endParaRPr lang="ru-RU" sz="800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 marL="38562" marR="38562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ISBN</a:t>
                      </a:r>
                      <a:endParaRPr lang="ru-RU" sz="800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 marL="38562" marR="38562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Формат</a:t>
                      </a:r>
                      <a:endParaRPr lang="ru-RU" sz="800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 marL="38562" marR="38562" marT="34290" marB="34290">
                    <a:solidFill>
                      <a:srgbClr val="92D050"/>
                    </a:solidFill>
                  </a:tcPr>
                </a:tc>
              </a:tr>
              <a:tr h="241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Times New Roman" panose="02020603050405020304" pitchFamily="18" charset="0"/>
                        </a:rPr>
                        <a:t>Январь 2018</a:t>
                      </a:r>
                      <a:endParaRPr lang="ru-RU" sz="800" b="0" dirty="0" smtClean="0">
                        <a:solidFill>
                          <a:schemeClr val="tx1"/>
                        </a:solidFill>
                        <a:effectLst/>
                        <a:latin typeface="Open Sans"/>
                        <a:ea typeface="Times New Roman" panose="02020603050405020304" pitchFamily="18" charset="0"/>
                      </a:endParaRPr>
                    </a:p>
                  </a:txBody>
                  <a:tcPr marL="28922" marR="2892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Open Sans"/>
                        </a:rPr>
                        <a:t>3 500</a:t>
                      </a:r>
                      <a:endParaRPr lang="ru-RU" sz="800" dirty="0">
                        <a:latin typeface="Open Sans"/>
                      </a:endParaRPr>
                    </a:p>
                  </a:txBody>
                  <a:tcPr marL="28922" marR="2892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Open Sans"/>
                        </a:rPr>
                        <a:t>978-5-04-099846-3</a:t>
                      </a:r>
                      <a:endParaRPr lang="ru-RU" sz="800" dirty="0">
                        <a:latin typeface="Open Sans"/>
                      </a:endParaRPr>
                    </a:p>
                  </a:txBody>
                  <a:tcPr marL="5357" marR="5357" marT="7142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Open Sans"/>
                        </a:rPr>
                        <a:t>72x104/16</a:t>
                      </a:r>
                      <a:endParaRPr lang="ru-RU" sz="800" dirty="0">
                        <a:latin typeface="Open Sans"/>
                      </a:endParaRPr>
                    </a:p>
                  </a:txBody>
                  <a:tcPr marL="5357" marR="5357" marT="7142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9" name="Google Shape;270;p26"/>
          <p:cNvSpPr txBox="1">
            <a:spLocks/>
          </p:cNvSpPr>
          <p:nvPr/>
        </p:nvSpPr>
        <p:spPr>
          <a:xfrm>
            <a:off x="452102" y="1012708"/>
            <a:ext cx="1959403" cy="2163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0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Продвижение: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0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92108" indent="-214313">
              <a:lnSpc>
                <a:spcPct val="100000"/>
              </a:lnSpc>
              <a:buClr>
                <a:srgbClr val="9900FF"/>
              </a:buClr>
              <a:buSzPts val="800"/>
              <a:buFont typeface="Wingdings" panose="05000000000000000000" pitchFamily="2" charset="2"/>
              <a:buChar char="Ø"/>
            </a:pPr>
            <a:r>
              <a:rPr lang="ru-RU" sz="1050" dirty="0">
                <a:latin typeface="Open Sans"/>
              </a:rPr>
              <a:t>Посты во ВСЕХ ключевых </a:t>
            </a:r>
            <a:r>
              <a:rPr lang="ru-RU" sz="1050" dirty="0" err="1">
                <a:latin typeface="Open Sans"/>
              </a:rPr>
              <a:t>пабликах</a:t>
            </a:r>
            <a:r>
              <a:rPr lang="ru-RU" sz="1050" dirty="0">
                <a:latin typeface="Open Sans"/>
              </a:rPr>
              <a:t> комикс-тематики;</a:t>
            </a:r>
          </a:p>
          <a:p>
            <a:pPr marL="392108" indent="-214313">
              <a:lnSpc>
                <a:spcPct val="100000"/>
              </a:lnSpc>
              <a:buClr>
                <a:srgbClr val="9900FF"/>
              </a:buClr>
              <a:buSzPts val="800"/>
              <a:buFont typeface="Wingdings" panose="05000000000000000000" pitchFamily="2" charset="2"/>
              <a:buChar char="Ø"/>
            </a:pPr>
            <a:r>
              <a:rPr lang="ru-RU" sz="1050" dirty="0">
                <a:latin typeface="Open Sans"/>
                <a:ea typeface="Open Sans"/>
                <a:cs typeface="Open Sans"/>
                <a:sym typeface="Open Sans"/>
              </a:rPr>
              <a:t>Анонс в группе издательства;</a:t>
            </a:r>
          </a:p>
          <a:p>
            <a:pPr marL="392108" indent="-214313">
              <a:lnSpc>
                <a:spcPct val="100000"/>
              </a:lnSpc>
              <a:buClr>
                <a:srgbClr val="9900FF"/>
              </a:buClr>
              <a:buSzPts val="800"/>
              <a:buFont typeface="Wingdings" panose="05000000000000000000" pitchFamily="2" charset="2"/>
              <a:buChar char="Ø"/>
            </a:pPr>
            <a:r>
              <a:rPr lang="ru-RU" sz="1050" dirty="0">
                <a:latin typeface="Open Sans"/>
              </a:rPr>
              <a:t>Планируется заказ рекламы у </a:t>
            </a:r>
            <a:r>
              <a:rPr lang="ru-RU" sz="1050" dirty="0" err="1">
                <a:latin typeface="Open Sans"/>
              </a:rPr>
              <a:t>блогеров</a:t>
            </a:r>
            <a:r>
              <a:rPr lang="ru-RU" sz="1050" dirty="0">
                <a:latin typeface="Open Sans"/>
              </a:rPr>
              <a:t>;</a:t>
            </a:r>
          </a:p>
          <a:p>
            <a:pPr marL="392108" indent="-214313">
              <a:lnSpc>
                <a:spcPct val="100000"/>
              </a:lnSpc>
              <a:buClr>
                <a:srgbClr val="9900FF"/>
              </a:buClr>
              <a:buSzPts val="800"/>
              <a:buFont typeface="Wingdings" panose="05000000000000000000" pitchFamily="2" charset="2"/>
              <a:buChar char="Ø"/>
            </a:pPr>
            <a:r>
              <a:rPr lang="ru-RU" sz="1050" dirty="0">
                <a:latin typeface="Open Sans"/>
                <a:sym typeface="Open Sans"/>
              </a:rPr>
              <a:t>Розыгрыши книги.</a:t>
            </a:r>
            <a:r>
              <a:rPr lang="ru-RU" sz="105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105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0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10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900" b="1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900" b="1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9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9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700" dirty="0">
                <a:latin typeface="Open Sans"/>
                <a:ea typeface="Open Sans"/>
                <a:cs typeface="Open Sans"/>
                <a:sym typeface="Open Sans"/>
              </a:rPr>
            </a:br>
            <a:endParaRPr lang="ru-RU" sz="600" dirty="0">
              <a:solidFill>
                <a:srgbClr val="434343"/>
              </a:solidFill>
            </a:endParaRPr>
          </a:p>
        </p:txBody>
      </p:sp>
      <p:sp>
        <p:nvSpPr>
          <p:cNvPr id="22" name="Google Shape;271;p26"/>
          <p:cNvSpPr txBox="1"/>
          <p:nvPr/>
        </p:nvSpPr>
        <p:spPr>
          <a:xfrm>
            <a:off x="2634150" y="1011321"/>
            <a:ext cx="3612036" cy="3127439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" sz="105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О комиксе:</a:t>
            </a:r>
            <a:r>
              <a:rPr lang="ru" sz="1050" b="1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050" b="1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100" b="1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«Звёздные </a:t>
            </a:r>
            <a:r>
              <a:rPr lang="ru-RU" sz="11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Войны» — фантастическая сага Джорджа Лукаса, ставшая каноном жанра космической оперы. История битвы добра со злом, развернувшейся на просторах далёкой-далёкой галактики, покорила сердца не одного </a:t>
            </a:r>
            <a:r>
              <a:rPr lang="ru-RU" sz="11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поколения.</a:t>
            </a:r>
            <a:r>
              <a:rPr lang="ru" sz="11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/>
            </a:r>
            <a:br>
              <a:rPr lang="ru" sz="11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</a:br>
            <a:r>
              <a:rPr lang="ru" sz="11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«Дарт Вейдер. Омнибус» – большой сборник на 736 страниц о главном злодее культовой саги. </a:t>
            </a:r>
          </a:p>
          <a:p>
            <a:pPr>
              <a:spcBef>
                <a:spcPts val="600"/>
              </a:spcBef>
            </a:pPr>
            <a:r>
              <a:rPr lang="ru" sz="11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Комикс можно читать отдельно от других изданий серии. </a:t>
            </a:r>
          </a:p>
          <a:p>
            <a:pPr>
              <a:spcBef>
                <a:spcPts val="600"/>
              </a:spcBef>
            </a:pPr>
            <a:r>
              <a:rPr lang="ru" sz="11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Подойдет новым читателям, обязателен в коллекции фанатов.</a:t>
            </a:r>
          </a:p>
          <a:p>
            <a:pPr>
              <a:spcBef>
                <a:spcPts val="600"/>
              </a:spcBef>
            </a:pPr>
            <a:r>
              <a:rPr lang="ru" sz="11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Отличный подарок в зимние праздники.</a:t>
            </a:r>
          </a:p>
          <a:p>
            <a:pPr>
              <a:spcBef>
                <a:spcPts val="600"/>
              </a:spcBef>
            </a:pPr>
            <a:r>
              <a:rPr lang="ru" sz="11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Твердый переплет. </a:t>
            </a:r>
            <a:endParaRPr sz="1100" b="1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1026" name="Picture 2" descr="https://pp.userapi.com/c846217/v846217787/149be5/wHa0-vbkkO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798780"/>
            <a:ext cx="2461715" cy="353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узел 8"/>
          <p:cNvSpPr/>
          <p:nvPr/>
        </p:nvSpPr>
        <p:spPr>
          <a:xfrm>
            <a:off x="8475536" y="142765"/>
            <a:ext cx="569853" cy="537774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12+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4887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>
            <a:spLocks noGrp="1"/>
          </p:cNvSpPr>
          <p:nvPr>
            <p:ph type="title"/>
          </p:nvPr>
        </p:nvSpPr>
        <p:spPr>
          <a:xfrm>
            <a:off x="2634150" y="104865"/>
            <a:ext cx="3652350" cy="4147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ru-RU" sz="2100" b="1" dirty="0" err="1">
                <a:latin typeface="Open Sans"/>
                <a:ea typeface="Open Sans"/>
                <a:cs typeface="Open Sans"/>
                <a:sym typeface="Open Sans"/>
              </a:rPr>
              <a:t>Инкал</a:t>
            </a:r>
            <a:r>
              <a:rPr lang="ru-RU" sz="2100" b="1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210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100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суперновинка февраля</a:t>
            </a:r>
            <a:br>
              <a:rPr lang="ru-RU" sz="2100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21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21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10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endParaRPr dirty="0"/>
          </a:p>
        </p:txBody>
      </p:sp>
      <p:sp>
        <p:nvSpPr>
          <p:cNvPr id="273" name="Google Shape;273;p26"/>
          <p:cNvSpPr/>
          <p:nvPr/>
        </p:nvSpPr>
        <p:spPr>
          <a:xfrm rot="10800000">
            <a:off x="0" y="87032"/>
            <a:ext cx="1710571" cy="413849"/>
          </a:xfrm>
          <a:prstGeom prst="chevron">
            <a:avLst>
              <a:gd name="adj" fmla="val 50000"/>
            </a:avLst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pic>
        <p:nvPicPr>
          <p:cNvPr id="15" name="Picture 2" descr="C:\Users\Rukavishnikova.pp\Desktop\Логотип Комильфо\komilfo_logo(2018) new\komilfo_logo(2018) new\komilfo_logo_bubble(colour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441" y="104865"/>
            <a:ext cx="1051687" cy="39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70;p26"/>
          <p:cNvSpPr txBox="1">
            <a:spLocks/>
          </p:cNvSpPr>
          <p:nvPr/>
        </p:nvSpPr>
        <p:spPr>
          <a:xfrm>
            <a:off x="431049" y="1012992"/>
            <a:ext cx="1998386" cy="2163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0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Продвижение: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0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92108" indent="-214313">
              <a:lnSpc>
                <a:spcPct val="100000"/>
              </a:lnSpc>
              <a:buClr>
                <a:srgbClr val="9900FF"/>
              </a:buClr>
              <a:buSzPts val="800"/>
              <a:buFont typeface="Wingdings" panose="05000000000000000000" pitchFamily="2" charset="2"/>
              <a:buChar char="Ø"/>
            </a:pPr>
            <a:r>
              <a:rPr lang="ru-RU" sz="1050" dirty="0">
                <a:latin typeface="Open Sans"/>
              </a:rPr>
              <a:t>Посты во ВСЕХ ключевых </a:t>
            </a:r>
            <a:r>
              <a:rPr lang="ru-RU" sz="1050" dirty="0" err="1">
                <a:latin typeface="Open Sans"/>
              </a:rPr>
              <a:t>пабликах</a:t>
            </a:r>
            <a:r>
              <a:rPr lang="ru-RU" sz="1050" dirty="0">
                <a:latin typeface="Open Sans"/>
              </a:rPr>
              <a:t> комикс-тематики;</a:t>
            </a:r>
          </a:p>
          <a:p>
            <a:pPr marL="392108" indent="-214313">
              <a:lnSpc>
                <a:spcPct val="100000"/>
              </a:lnSpc>
              <a:buClr>
                <a:srgbClr val="9900FF"/>
              </a:buClr>
              <a:buSzPts val="800"/>
              <a:buFont typeface="Wingdings" panose="05000000000000000000" pitchFamily="2" charset="2"/>
              <a:buChar char="Ø"/>
            </a:pPr>
            <a:r>
              <a:rPr lang="ru-RU" sz="1050" dirty="0">
                <a:latin typeface="Open Sans"/>
                <a:ea typeface="Open Sans"/>
                <a:cs typeface="Open Sans"/>
                <a:sym typeface="Open Sans"/>
              </a:rPr>
              <a:t>Анонс в группе издательства;</a:t>
            </a:r>
          </a:p>
          <a:p>
            <a:pPr marL="392108" indent="-214313">
              <a:lnSpc>
                <a:spcPct val="100000"/>
              </a:lnSpc>
              <a:buClr>
                <a:srgbClr val="9900FF"/>
              </a:buClr>
              <a:buSzPts val="800"/>
              <a:buFont typeface="Wingdings" panose="05000000000000000000" pitchFamily="2" charset="2"/>
              <a:buChar char="Ø"/>
            </a:pPr>
            <a:r>
              <a:rPr lang="ru-RU" sz="1050" dirty="0">
                <a:latin typeface="Open Sans"/>
              </a:rPr>
              <a:t>Планируется заказ рекламы у </a:t>
            </a:r>
            <a:r>
              <a:rPr lang="ru-RU" sz="1050" dirty="0" err="1">
                <a:latin typeface="Open Sans"/>
              </a:rPr>
              <a:t>блогеров</a:t>
            </a:r>
            <a:r>
              <a:rPr lang="ru-RU" sz="1050" dirty="0">
                <a:latin typeface="Open Sans"/>
              </a:rPr>
              <a:t>;</a:t>
            </a:r>
          </a:p>
          <a:p>
            <a:pPr marL="392108" indent="-214313">
              <a:lnSpc>
                <a:spcPct val="100000"/>
              </a:lnSpc>
              <a:buClr>
                <a:srgbClr val="9900FF"/>
              </a:buClr>
              <a:buSzPts val="800"/>
              <a:buFont typeface="Wingdings" panose="05000000000000000000" pitchFamily="2" charset="2"/>
              <a:buChar char="Ø"/>
            </a:pPr>
            <a:r>
              <a:rPr lang="ru-RU" sz="1050" dirty="0">
                <a:latin typeface="Open Sans"/>
                <a:sym typeface="Open Sans"/>
              </a:rPr>
              <a:t>Розыгрыши книги.</a:t>
            </a:r>
            <a:r>
              <a:rPr lang="ru-RU" sz="10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10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0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10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900" b="1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900" b="1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9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9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700" dirty="0">
                <a:latin typeface="Open Sans"/>
                <a:ea typeface="Open Sans"/>
                <a:cs typeface="Open Sans"/>
                <a:sym typeface="Open Sans"/>
              </a:rPr>
            </a:br>
            <a:endParaRPr lang="ru-RU" sz="600" dirty="0">
              <a:solidFill>
                <a:srgbClr val="434343"/>
              </a:solidFill>
            </a:endParaRPr>
          </a:p>
        </p:txBody>
      </p:sp>
      <p:sp>
        <p:nvSpPr>
          <p:cNvPr id="22" name="Google Shape;271;p26"/>
          <p:cNvSpPr txBox="1"/>
          <p:nvPr/>
        </p:nvSpPr>
        <p:spPr>
          <a:xfrm>
            <a:off x="2634150" y="1011321"/>
            <a:ext cx="3218403" cy="2478531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" sz="105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О комиксе:</a:t>
            </a:r>
            <a:r>
              <a:rPr lang="ru" sz="1050" b="1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050" b="1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050" b="1" dirty="0">
                <a:latin typeface="Open Sans"/>
                <a:ea typeface="Open Sans"/>
                <a:cs typeface="Open Sans"/>
                <a:sym typeface="Open Sans"/>
              </a:rPr>
              <a:t>Номинант Премии </a:t>
            </a:r>
            <a:r>
              <a:rPr lang="ru-RU" sz="1050" b="1" dirty="0" err="1">
                <a:latin typeface="Open Sans"/>
                <a:ea typeface="Open Sans"/>
                <a:cs typeface="Open Sans"/>
                <a:sym typeface="Open Sans"/>
              </a:rPr>
              <a:t>Айснера</a:t>
            </a:r>
            <a:r>
              <a:rPr lang="ru-RU" sz="1050" b="1" dirty="0">
                <a:latin typeface="Open Sans"/>
                <a:ea typeface="Open Sans"/>
                <a:cs typeface="Open Sans"/>
                <a:sym typeface="Open Sans"/>
              </a:rPr>
              <a:t> 2018 как «Лучшая книга-комикс». </a:t>
            </a:r>
            <a:endParaRPr lang="ru-RU" sz="1050" b="1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600"/>
              </a:spcBef>
            </a:pPr>
            <a:r>
              <a:rPr lang="ru-RU" sz="1050" b="1" dirty="0" smtClean="0">
                <a:latin typeface="Open Sans"/>
                <a:ea typeface="Open Sans"/>
                <a:cs typeface="Open Sans"/>
                <a:sym typeface="Open Sans"/>
              </a:rPr>
              <a:t>Входит </a:t>
            </a:r>
            <a:r>
              <a:rPr lang="ru-RU" sz="1050" b="1" dirty="0">
                <a:latin typeface="Open Sans"/>
                <a:ea typeface="Open Sans"/>
                <a:cs typeface="Open Sans"/>
                <a:sym typeface="Open Sans"/>
              </a:rPr>
              <a:t>16 выпусков с 1981 по 2014 годы.</a:t>
            </a:r>
          </a:p>
          <a:p>
            <a:pPr>
              <a:spcBef>
                <a:spcPts val="600"/>
              </a:spcBef>
            </a:pPr>
            <a:r>
              <a:rPr lang="ru-RU" sz="1050" b="1" dirty="0">
                <a:latin typeface="Open Sans"/>
                <a:ea typeface="Open Sans"/>
                <a:cs typeface="Open Sans"/>
                <a:sym typeface="Open Sans"/>
              </a:rPr>
              <a:t>320 страниц.</a:t>
            </a:r>
          </a:p>
          <a:p>
            <a:pPr>
              <a:spcBef>
                <a:spcPts val="600"/>
              </a:spcBef>
            </a:pPr>
            <a:r>
              <a:rPr lang="ru-RU" sz="1050" b="1" dirty="0">
                <a:latin typeface="Open Sans"/>
                <a:ea typeface="Open Sans"/>
                <a:cs typeface="Open Sans"/>
                <a:sym typeface="Open Sans"/>
              </a:rPr>
              <a:t>Один из самых серьёзных комикс-дуэтов:</a:t>
            </a:r>
            <a:br>
              <a:rPr lang="ru-RU" sz="105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050" b="1" dirty="0">
                <a:latin typeface="Open Sans"/>
                <a:ea typeface="Open Sans"/>
                <a:cs typeface="Open Sans"/>
                <a:sym typeface="Open Sans"/>
              </a:rPr>
              <a:t>писатель и режиссёр Алехандро </a:t>
            </a:r>
            <a:r>
              <a:rPr lang="ru-RU" sz="1050" b="1" dirty="0" err="1">
                <a:latin typeface="Open Sans"/>
                <a:ea typeface="Open Sans"/>
                <a:cs typeface="Open Sans"/>
                <a:sym typeface="Open Sans"/>
              </a:rPr>
              <a:t>Ходоровски</a:t>
            </a:r>
            <a:r>
              <a:rPr lang="ru-RU" sz="105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ru-RU" sz="105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050" b="1" dirty="0">
                <a:latin typeface="Open Sans"/>
                <a:ea typeface="Open Sans"/>
                <a:cs typeface="Open Sans"/>
                <a:sym typeface="Open Sans"/>
              </a:rPr>
              <a:t>и художник </a:t>
            </a:r>
            <a:r>
              <a:rPr lang="ru-RU" sz="1050" b="1" dirty="0" err="1">
                <a:latin typeface="Open Sans"/>
                <a:ea typeface="Open Sans"/>
                <a:cs typeface="Open Sans"/>
                <a:sym typeface="Open Sans"/>
              </a:rPr>
              <a:t>Мёбиус</a:t>
            </a:r>
            <a:r>
              <a:rPr lang="ru-RU" sz="1050" b="1" dirty="0">
                <a:latin typeface="Open Sans"/>
                <a:ea typeface="Open Sans"/>
                <a:cs typeface="Open Sans"/>
                <a:sym typeface="Open Sans"/>
              </a:rPr>
              <a:t> (Жан Жиро).</a:t>
            </a:r>
          </a:p>
          <a:p>
            <a:pPr>
              <a:spcBef>
                <a:spcPts val="600"/>
              </a:spcBef>
            </a:pPr>
            <a:endParaRPr lang="ru-RU" sz="1050" b="1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600"/>
              </a:spcBef>
            </a:pPr>
            <a:endParaRPr sz="1050" b="1" dirty="0">
              <a:solidFill>
                <a:srgbClr val="434343"/>
              </a:solidFill>
              <a:latin typeface="Open Sans"/>
            </a:endParaRPr>
          </a:p>
        </p:txBody>
      </p:sp>
      <p:pic>
        <p:nvPicPr>
          <p:cNvPr id="8" name="Google Shape;476;p4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6050" y="1011321"/>
            <a:ext cx="2052135" cy="31034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74821"/>
              </p:ext>
            </p:extLst>
          </p:nvPr>
        </p:nvGraphicFramePr>
        <p:xfrm>
          <a:off x="2533725" y="4266403"/>
          <a:ext cx="2864773" cy="508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757"/>
                <a:gridCol w="436044"/>
                <a:gridCol w="890456"/>
                <a:gridCol w="715516"/>
              </a:tblGrid>
              <a:tr h="25797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Дата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 релиза</a:t>
                      </a:r>
                      <a:endParaRPr lang="ru-RU" sz="800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 marL="38562" marR="38562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Тираж</a:t>
                      </a:r>
                      <a:endParaRPr lang="ru-RU" sz="800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 marL="38562" marR="38562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ISBN</a:t>
                      </a:r>
                      <a:endParaRPr lang="ru-RU" sz="800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 marL="38562" marR="38562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Формат</a:t>
                      </a:r>
                      <a:endParaRPr lang="ru-RU" sz="800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 marL="38562" marR="38562" marT="34290" marB="34290">
                    <a:solidFill>
                      <a:srgbClr val="92D050"/>
                    </a:solidFill>
                  </a:tcPr>
                </a:tc>
              </a:tr>
              <a:tr h="2410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Times New Roman" panose="02020603050405020304" pitchFamily="18" charset="0"/>
                        </a:rPr>
                        <a:t>Февраль 2018</a:t>
                      </a:r>
                      <a:endParaRPr lang="ru-RU" sz="800" b="0" dirty="0" smtClean="0">
                        <a:solidFill>
                          <a:schemeClr val="tx1"/>
                        </a:solidFill>
                        <a:effectLst/>
                        <a:latin typeface="Open Sans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 smtClean="0">
                        <a:solidFill>
                          <a:schemeClr val="tx1"/>
                        </a:solidFill>
                        <a:effectLst/>
                        <a:latin typeface="Open Sans"/>
                        <a:ea typeface="Times New Roman" panose="02020603050405020304" pitchFamily="18" charset="0"/>
                      </a:endParaRPr>
                    </a:p>
                  </a:txBody>
                  <a:tcPr marL="28922" marR="2892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Open Sans"/>
                        </a:rPr>
                        <a:t>4</a:t>
                      </a:r>
                      <a:r>
                        <a:rPr lang="ru-RU" sz="800" dirty="0" smtClean="0">
                          <a:latin typeface="Open Sans"/>
                        </a:rPr>
                        <a:t>500</a:t>
                      </a:r>
                      <a:endParaRPr lang="ru-RU" sz="800" dirty="0">
                        <a:latin typeface="Open Sans"/>
                      </a:endParaRPr>
                    </a:p>
                  </a:txBody>
                  <a:tcPr marL="28922" marR="2892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Open Sans"/>
                        </a:rPr>
                        <a:t>978-5-91339-709-6</a:t>
                      </a:r>
                      <a:endParaRPr lang="ru-RU" sz="800" dirty="0">
                        <a:latin typeface="Open Sans"/>
                      </a:endParaRPr>
                    </a:p>
                  </a:txBody>
                  <a:tcPr marL="5357" marR="5357" marT="7142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Open Sans"/>
                        </a:rPr>
                        <a:t>72x100/8</a:t>
                      </a:r>
                      <a:endParaRPr lang="ru-RU" sz="800" dirty="0">
                        <a:latin typeface="Open Sans"/>
                      </a:endParaRPr>
                    </a:p>
                  </a:txBody>
                  <a:tcPr marL="5357" marR="5357" marT="7142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Блок-схема: узел 8"/>
          <p:cNvSpPr/>
          <p:nvPr/>
        </p:nvSpPr>
        <p:spPr>
          <a:xfrm>
            <a:off x="8475536" y="142765"/>
            <a:ext cx="569853" cy="537774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18+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4944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7"/>
          <p:cNvSpPr txBox="1">
            <a:spLocks noGrp="1"/>
          </p:cNvSpPr>
          <p:nvPr>
            <p:ph type="subTitle" idx="1"/>
          </p:nvPr>
        </p:nvSpPr>
        <p:spPr>
          <a:xfrm>
            <a:off x="2464181" y="2820195"/>
            <a:ext cx="419355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800" b="1">
                <a:solidFill>
                  <a:srgbClr val="FFFFFF"/>
                </a:solidFill>
                <a:highlight>
                  <a:srgbClr val="A80056"/>
                </a:highlight>
              </a:rPr>
              <a:t>Сентябрь 2018</a:t>
            </a:r>
            <a:endParaRPr sz="1800" b="1">
              <a:solidFill>
                <a:srgbClr val="FFFFFF"/>
              </a:solidFill>
              <a:highlight>
                <a:srgbClr val="A80056"/>
              </a:highlight>
            </a:endParaRPr>
          </a:p>
        </p:txBody>
      </p:sp>
      <p:sp>
        <p:nvSpPr>
          <p:cNvPr id="482" name="Google Shape;482;p47"/>
          <p:cNvSpPr txBox="1">
            <a:spLocks noGrp="1"/>
          </p:cNvSpPr>
          <p:nvPr>
            <p:ph type="ctrTitle"/>
          </p:nvPr>
        </p:nvSpPr>
        <p:spPr>
          <a:xfrm>
            <a:off x="2464182" y="1660395"/>
            <a:ext cx="472050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9A2055"/>
              </a:buClr>
            </a:pPr>
            <a:r>
              <a:rPr lang="ru-RU" sz="2000" b="1">
                <a:solidFill>
                  <a:srgbClr val="9A2055"/>
                </a:solidFill>
                <a:latin typeface="Lora"/>
                <a:ea typeface="Lora"/>
                <a:cs typeface="Lora"/>
                <a:sym typeface="Lora"/>
              </a:rPr>
              <a:t>«Инкал»</a:t>
            </a:r>
            <a:endParaRPr sz="2000" b="1">
              <a:solidFill>
                <a:srgbClr val="9A2055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83" name="Google Shape;483;p47"/>
          <p:cNvSpPr txBox="1"/>
          <p:nvPr/>
        </p:nvSpPr>
        <p:spPr>
          <a:xfrm>
            <a:off x="1993481" y="2291150"/>
            <a:ext cx="407925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4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84" name="Google Shape;484;p47"/>
          <p:cNvCxnSpPr>
            <a:endCxn id="485" idx="6"/>
          </p:cNvCxnSpPr>
          <p:nvPr/>
        </p:nvCxnSpPr>
        <p:spPr>
          <a:xfrm>
            <a:off x="1143038" y="2571750"/>
            <a:ext cx="1289756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6" name="Google Shape;486;p47"/>
          <p:cNvCxnSpPr/>
          <p:nvPr/>
        </p:nvCxnSpPr>
        <p:spPr>
          <a:xfrm>
            <a:off x="3380875" y="2571750"/>
            <a:ext cx="5093603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5" name="Google Shape;485;p47"/>
          <p:cNvSpPr/>
          <p:nvPr/>
        </p:nvSpPr>
        <p:spPr>
          <a:xfrm>
            <a:off x="1962094" y="2283300"/>
            <a:ext cx="470700" cy="576900"/>
          </a:xfrm>
          <a:prstGeom prst="ellipse">
            <a:avLst/>
          </a:prstGeom>
          <a:solidFill>
            <a:srgbClr val="A80056"/>
          </a:solidFill>
          <a:ln w="9525" cap="flat" cmpd="sng">
            <a:solidFill>
              <a:srgbClr val="A800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4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47"/>
          <p:cNvSpPr/>
          <p:nvPr/>
        </p:nvSpPr>
        <p:spPr>
          <a:xfrm>
            <a:off x="1440556" y="1140590"/>
            <a:ext cx="3688883" cy="283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Инкал</a:t>
            </a:r>
            <a:r>
              <a:rPr lang="ru-RU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» (</a:t>
            </a:r>
            <a:r>
              <a:rPr lang="ru-RU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ru-RU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Incal</a:t>
            </a:r>
            <a:r>
              <a:rPr lang="ru-RU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Серия графических новелл, стартовавшая в 1981 году, рассказывает про приключения частного детектива во вселенной </a:t>
            </a:r>
            <a:r>
              <a:rPr lang="ru-RU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Метабаронов</a:t>
            </a: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в мире космической </a:t>
            </a:r>
            <a:r>
              <a:rPr lang="ru-RU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техноцивилизации</a:t>
            </a: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где все герои созданы на базе карт Таро.</a:t>
            </a:r>
            <a:endParaRPr sz="1050" dirty="0"/>
          </a:p>
          <a:p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Инкал</a:t>
            </a: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» - синтез </a:t>
            </a:r>
            <a:r>
              <a:rPr lang="ru-RU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космооперы</a:t>
            </a: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сатиры и метафизического трактата.</a:t>
            </a:r>
            <a:endParaRPr sz="1050" dirty="0"/>
          </a:p>
          <a:p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933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3"/>
          <p:cNvSpPr txBox="1">
            <a:spLocks noGrp="1"/>
          </p:cNvSpPr>
          <p:nvPr>
            <p:ph type="title"/>
          </p:nvPr>
        </p:nvSpPr>
        <p:spPr>
          <a:xfrm>
            <a:off x="82175" y="575993"/>
            <a:ext cx="5520765" cy="91879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/>
            <a:r>
              <a:rPr lang="ru-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Харуки Мураками</a:t>
            </a:r>
            <a:r>
              <a:rPr lang="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ru" sz="1800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8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«Убить командора» Том 1</a:t>
            </a:r>
            <a:r>
              <a:rPr lang="ru" sz="14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1" dirty="0">
              <a:solidFill>
                <a:srgbClr val="A64D7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dirty="0"/>
          </a:p>
        </p:txBody>
      </p:sp>
      <p:sp>
        <p:nvSpPr>
          <p:cNvPr id="415" name="Google Shape;415;p33"/>
          <p:cNvSpPr txBox="1">
            <a:spLocks noGrp="1"/>
          </p:cNvSpPr>
          <p:nvPr>
            <p:ph type="body" idx="1"/>
          </p:nvPr>
        </p:nvSpPr>
        <p:spPr>
          <a:xfrm>
            <a:off x="212984" y="1033146"/>
            <a:ext cx="1941375" cy="220718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</a:t>
            </a:r>
            <a:r>
              <a:rPr lang="ru" sz="900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900" dirty="0">
              <a:solidFill>
                <a:srgbClr val="A64D7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lnSpc>
                <a:spcPct val="100000"/>
              </a:lnSpc>
              <a:buNone/>
            </a:pPr>
            <a:endParaRPr sz="9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43">
              <a:lnSpc>
                <a:spcPct val="100000"/>
              </a:lnSpc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-RU" sz="900" dirty="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Креативная рассылка по СМИ и </a:t>
            </a:r>
            <a:r>
              <a:rPr lang="ru-RU" sz="900" dirty="0" err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блогерам</a:t>
            </a:r>
            <a:r>
              <a:rPr lang="ru-RU" sz="900" dirty="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indent="-285743">
              <a:lnSpc>
                <a:spcPct val="100000"/>
              </a:lnSpc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-RU" sz="900" dirty="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Публикации отрывков в тематических СМИ</a:t>
            </a:r>
          </a:p>
          <a:p>
            <a:pPr indent="-285743">
              <a:lnSpc>
                <a:spcPct val="100000"/>
              </a:lnSpc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" sz="900" dirty="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Публикации в фанатских сообществах автора (</a:t>
            </a:r>
            <a:r>
              <a:rPr lang="en-US" sz="900" dirty="0" err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vk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900" dirty="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и </a:t>
            </a:r>
            <a:r>
              <a:rPr lang="en-US" sz="900" dirty="0" err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fb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900" dirty="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более 50 000 подписчиков) </a:t>
            </a:r>
          </a:p>
          <a:p>
            <a:pPr indent="-285743">
              <a:lnSpc>
                <a:spcPct val="100000"/>
              </a:lnSpc>
              <a:buClr>
                <a:srgbClr val="741B47"/>
              </a:buClr>
              <a:buSzPts val="900"/>
              <a:buFont typeface="Open Sans"/>
              <a:buChar char="❖"/>
            </a:pPr>
            <a:r>
              <a:rPr lang="ru-RU" sz="900" dirty="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Рекламная кампания в интернете</a:t>
            </a:r>
          </a:p>
          <a:p>
            <a:pPr marL="171446" indent="0">
              <a:lnSpc>
                <a:spcPct val="100000"/>
              </a:lnSpc>
              <a:buClr>
                <a:srgbClr val="741B47"/>
              </a:buClr>
              <a:buSzPts val="900"/>
              <a:buNone/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00" dirty="0">
              <a:solidFill>
                <a:schemeClr val="bg2"/>
              </a:solidFill>
            </a:endParaRPr>
          </a:p>
        </p:txBody>
      </p:sp>
      <p:sp>
        <p:nvSpPr>
          <p:cNvPr id="416" name="Google Shape;416;p33"/>
          <p:cNvSpPr txBox="1"/>
          <p:nvPr/>
        </p:nvSpPr>
        <p:spPr>
          <a:xfrm>
            <a:off x="2337888" y="1033146"/>
            <a:ext cx="3186731" cy="3018902"/>
          </a:xfrm>
          <a:prstGeom prst="rect">
            <a:avLst/>
          </a:prstGeom>
          <a:noFill/>
          <a:ln w="9525" cap="flat" cmpd="sng">
            <a:solidFill>
              <a:srgbClr val="741B47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Аннотация:</a:t>
            </a:r>
            <a:r>
              <a:rPr lang="ru" sz="900" b="1" dirty="0">
                <a:solidFill>
                  <a:srgbClr val="A64D79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900" dirty="0">
              <a:solidFill>
                <a:srgbClr val="A64D7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Художник-портретист тридцати с небольшим оставляет свою жену в Токио и отправляется в горы, в дом знаменитого мастера-живописца, искать себя. Там на чердаке он находит ранее невиданную картину и случайно запускает цепь таинственных событий. Чтобы разорвать её герою предстоит совершить загадочное путешествие: сквозь звон колоколов столкнуться с двухметровым физическим воплощением Идеи, встретить тринадцатилетнюю девочку и пережить покушение нацистов в Вене во времена Второй мировой войны. Яма в лесу за домом живописца открывает подземный мир, охваченный многоуровневыми метафорами. </a:t>
            </a:r>
          </a:p>
          <a:p>
            <a:pPr>
              <a:spcBef>
                <a:spcPts val="600"/>
              </a:spcBef>
            </a:pPr>
            <a:r>
              <a:rPr lang="ru-RU" sz="9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Путь любви и одиночества, войны и искусства, а также дань уважения «Великому Гэтсби» – «Убить Командора» -  результат потрясающего воображения одного из величайших современных писателей. </a:t>
            </a:r>
          </a:p>
        </p:txBody>
      </p:sp>
      <p:sp>
        <p:nvSpPr>
          <p:cNvPr id="418" name="Google Shape;418;p33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419" name="Google Shape;419;p33"/>
          <p:cNvSpPr txBox="1"/>
          <p:nvPr/>
        </p:nvSpPr>
        <p:spPr>
          <a:xfrm>
            <a:off x="500225" y="116650"/>
            <a:ext cx="15615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современная проза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421" name="Google Shape;421;p33"/>
          <p:cNvGrpSpPr/>
          <p:nvPr/>
        </p:nvGrpSpPr>
        <p:grpSpPr>
          <a:xfrm>
            <a:off x="212985" y="120912"/>
            <a:ext cx="240308" cy="346078"/>
            <a:chOff x="1988225" y="4286525"/>
            <a:chExt cx="305075" cy="493200"/>
          </a:xfrm>
        </p:grpSpPr>
        <p:sp>
          <p:nvSpPr>
            <p:cNvPr id="422" name="Google Shape;422;p33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424" name="Google Shape;424;p33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425" name="Google Shape;425;p33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001025" y="3805937"/>
            <a:ext cx="2935017" cy="1200329"/>
          </a:xfrm>
          <a:prstGeom prst="rect">
            <a:avLst/>
          </a:prstGeom>
          <a:solidFill>
            <a:srgbClr val="F8BE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800" b="1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Харуки Мураками </a:t>
            </a:r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— японский писатель и переводчик. Его книги переведены на 50 языков и являются бестселлерами как в Японии, так и за пределами его родной страны. Признание критиков и читателей его художественной и научной литературы принесло ему множество наград в Японии и на международном уровне.</a:t>
            </a:r>
          </a:p>
          <a:p>
            <a:pPr algn="just"/>
            <a:r>
              <a:rPr lang="ru-RU" sz="8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 Японии первый тираж книги составил 1 300 000 экземпляров!</a:t>
            </a:r>
          </a:p>
        </p:txBody>
      </p:sp>
      <p:sp>
        <p:nvSpPr>
          <p:cNvPr id="25" name="Google Shape;554;p39"/>
          <p:cNvSpPr txBox="1"/>
          <p:nvPr/>
        </p:nvSpPr>
        <p:spPr>
          <a:xfrm>
            <a:off x="5821730" y="2486121"/>
            <a:ext cx="2935017" cy="11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endParaRPr lang="ru-RU" sz="8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4934" y="284548"/>
            <a:ext cx="1755341" cy="25297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6128" y="947207"/>
            <a:ext cx="1825203" cy="2758701"/>
          </a:xfrm>
          <a:prstGeom prst="rect">
            <a:avLst/>
          </a:prstGeom>
        </p:spPr>
      </p:pic>
      <p:sp>
        <p:nvSpPr>
          <p:cNvPr id="19" name="Блок-схема: узел 18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A64D79"/>
          </a:solidFill>
          <a:ln>
            <a:solidFill>
              <a:srgbClr val="A64D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16+</a:t>
            </a:r>
          </a:p>
        </p:txBody>
      </p:sp>
      <p:sp>
        <p:nvSpPr>
          <p:cNvPr id="21" name="Google Shape;271;p26"/>
          <p:cNvSpPr txBox="1"/>
          <p:nvPr/>
        </p:nvSpPr>
        <p:spPr>
          <a:xfrm>
            <a:off x="2755520" y="4156433"/>
            <a:ext cx="2351463" cy="594861"/>
          </a:xfrm>
          <a:prstGeom prst="rect">
            <a:avLst/>
          </a:prstGeom>
          <a:noFill/>
          <a:ln w="9525" cap="flat" cmpd="sng">
            <a:solidFill>
              <a:srgbClr val="A64D7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Ждем в </a:t>
            </a:r>
            <a:r>
              <a:rPr lang="ru-RU" sz="900" b="1" dirty="0" smtClean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следующем квартале!</a:t>
            </a:r>
            <a:endParaRPr lang="en-US" sz="900" b="1" dirty="0">
              <a:solidFill>
                <a:srgbClr val="A64D7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spcBef>
                <a:spcPts val="600"/>
              </a:spcBef>
            </a:pP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Тираж 45 000</a:t>
            </a:r>
            <a:endParaRPr sz="1000" dirty="0">
              <a:solidFill>
                <a:srgbClr val="A64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4;p33"/>
          <p:cNvSpPr txBox="1">
            <a:spLocks noGrp="1"/>
          </p:cNvSpPr>
          <p:nvPr>
            <p:ph type="title"/>
          </p:nvPr>
        </p:nvSpPr>
        <p:spPr>
          <a:xfrm>
            <a:off x="2533586" y="75550"/>
            <a:ext cx="3632362" cy="91879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/>
            <a:r>
              <a:rPr lang="ru-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Харуки Мураками</a:t>
            </a:r>
            <a:r>
              <a:rPr lang="ru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ru" sz="1800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ru" sz="1800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8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«Убить командора» Том 1</a:t>
            </a:r>
            <a:r>
              <a:rPr lang="ru" sz="14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b="1" dirty="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1" dirty="0">
              <a:solidFill>
                <a:srgbClr val="A64D7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dirty="0"/>
          </a:p>
        </p:txBody>
      </p:sp>
      <p:sp>
        <p:nvSpPr>
          <p:cNvPr id="5" name="Google Shape;418;p33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6" name="Google Shape;419;p33"/>
          <p:cNvSpPr txBox="1"/>
          <p:nvPr/>
        </p:nvSpPr>
        <p:spPr>
          <a:xfrm>
            <a:off x="500225" y="116650"/>
            <a:ext cx="15615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современная проза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7" name="Google Shape;421;p33"/>
          <p:cNvGrpSpPr/>
          <p:nvPr/>
        </p:nvGrpSpPr>
        <p:grpSpPr>
          <a:xfrm>
            <a:off x="212985" y="120912"/>
            <a:ext cx="240308" cy="346078"/>
            <a:chOff x="1988225" y="4286525"/>
            <a:chExt cx="305075" cy="493200"/>
          </a:xfrm>
        </p:grpSpPr>
        <p:sp>
          <p:nvSpPr>
            <p:cNvPr id="8" name="Google Shape;422;p33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9" name="Google Shape;423;p33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0" name="Google Shape;424;p33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1" name="Google Shape;425;p33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2" name="Google Shape;426;p33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3" name="Google Shape;427;p33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4" name="Google Shape;428;p33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sp>
        <p:nvSpPr>
          <p:cNvPr id="15" name="Google Shape;416;p33"/>
          <p:cNvSpPr txBox="1"/>
          <p:nvPr/>
        </p:nvSpPr>
        <p:spPr>
          <a:xfrm>
            <a:off x="212986" y="836570"/>
            <a:ext cx="3031148" cy="1826730"/>
          </a:xfrm>
          <a:prstGeom prst="rect">
            <a:avLst/>
          </a:prstGeom>
          <a:noFill/>
          <a:ln w="9525" cap="flat" cmpd="sng">
            <a:solidFill>
              <a:srgbClr val="741B47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«Да, в романе есть таинственные порталы, странный мир, путешествие, но в большинстве это роман о совершенно человеческих проблемах: старение, любовь, происхождение, брак, что значит быть  мужчиной и что значит быть взрослым. Фантастические элементы – это лишь часть путешествия, смысл и значение которого появляются постепенно для героя и для читателя».</a:t>
            </a:r>
          </a:p>
          <a:p>
            <a:pPr algn="r">
              <a:spcBef>
                <a:spcPts val="600"/>
              </a:spcBef>
            </a:pPr>
            <a:r>
              <a:rPr lang="ru-RU" sz="900" b="1" dirty="0" err="1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Toronto</a:t>
            </a: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b="1" dirty="0" err="1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Star</a:t>
            </a: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 </a:t>
            </a:r>
            <a:endParaRPr lang="en-US" sz="900" b="1" dirty="0">
              <a:solidFill>
                <a:srgbClr val="A64D79"/>
              </a:solidFill>
              <a:latin typeface="Open Sans"/>
              <a:ea typeface="Open Sans"/>
              <a:cs typeface="Open Sans"/>
            </a:endParaRPr>
          </a:p>
          <a:p>
            <a:pPr algn="r">
              <a:spcBef>
                <a:spcPts val="600"/>
              </a:spcBef>
            </a:pP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(Канада)</a:t>
            </a:r>
            <a:endParaRPr lang="ru-RU" sz="800" dirty="0">
              <a:solidFill>
                <a:srgbClr val="666666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7" name="Google Shape;416;p33"/>
          <p:cNvSpPr txBox="1"/>
          <p:nvPr/>
        </p:nvSpPr>
        <p:spPr>
          <a:xfrm>
            <a:off x="212982" y="2752079"/>
            <a:ext cx="3031148" cy="2183907"/>
          </a:xfrm>
          <a:prstGeom prst="rect">
            <a:avLst/>
          </a:prstGeom>
          <a:noFill/>
          <a:ln w="9525" cap="flat" cmpd="sng">
            <a:solidFill>
              <a:srgbClr val="741B47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«Некоторые романисты держат зеркало направленное на окружающий мир, а некоторые, как Харуки Мураками, используют зеркало в качестве портала в глубины вселенной. Он сознательно и добросовестно строит свой замкнутый мир, развивая интригу и напряженность, и даже заботясь о том, чтобы каждая глава превращалась в сказку, как в старомодном </a:t>
            </a:r>
            <a:r>
              <a:rPr lang="ru-RU" sz="8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сериализованном</a:t>
            </a: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 романе. Когда вы находитесь под трансом господина Мураками, вы, не сможете перестать листать страницы».</a:t>
            </a:r>
          </a:p>
          <a:p>
            <a:pPr algn="r">
              <a:spcBef>
                <a:spcPts val="600"/>
              </a:spcBef>
            </a:pPr>
            <a:r>
              <a:rPr lang="ru-RU" sz="900" b="1" dirty="0" err="1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The</a:t>
            </a: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b="1" dirty="0" err="1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Wall</a:t>
            </a: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b="1" dirty="0" err="1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Street</a:t>
            </a: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b="1" dirty="0" err="1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Journal</a:t>
            </a: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 </a:t>
            </a:r>
            <a:endParaRPr lang="en-US" sz="900" b="1" dirty="0">
              <a:solidFill>
                <a:srgbClr val="A64D79"/>
              </a:solidFill>
              <a:latin typeface="Open Sans"/>
              <a:ea typeface="Open Sans"/>
              <a:cs typeface="Open Sans"/>
            </a:endParaRPr>
          </a:p>
          <a:p>
            <a:pPr algn="r">
              <a:spcBef>
                <a:spcPts val="600"/>
              </a:spcBef>
            </a:pP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(США)</a:t>
            </a:r>
          </a:p>
        </p:txBody>
      </p:sp>
      <p:sp>
        <p:nvSpPr>
          <p:cNvPr id="19" name="Google Shape;416;p33"/>
          <p:cNvSpPr txBox="1"/>
          <p:nvPr/>
        </p:nvSpPr>
        <p:spPr>
          <a:xfrm>
            <a:off x="3394666" y="2843392"/>
            <a:ext cx="3031148" cy="805331"/>
          </a:xfrm>
          <a:prstGeom prst="rect">
            <a:avLst/>
          </a:prstGeom>
          <a:noFill/>
          <a:ln w="9525" cap="flat" cmpd="sng">
            <a:solidFill>
              <a:srgbClr val="741B47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«Дикий и волнующий. Мураками – мастер-рассказчик, и он знает, как нас удержать на </a:t>
            </a:r>
            <a:r>
              <a:rPr lang="ru-RU" sz="800" dirty="0" err="1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кручке</a:t>
            </a: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».</a:t>
            </a:r>
          </a:p>
          <a:p>
            <a:pPr algn="r">
              <a:spcBef>
                <a:spcPts val="600"/>
              </a:spcBef>
            </a:pPr>
            <a:r>
              <a:rPr lang="ru-RU" sz="900" b="1" dirty="0" err="1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The</a:t>
            </a: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b="1" dirty="0" err="1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Sunday</a:t>
            </a: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900" b="1" dirty="0" err="1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Times</a:t>
            </a: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 </a:t>
            </a:r>
            <a:endParaRPr lang="en-US" sz="900" b="1" dirty="0">
              <a:solidFill>
                <a:srgbClr val="A64D79"/>
              </a:solidFill>
              <a:latin typeface="Open Sans"/>
              <a:ea typeface="Open Sans"/>
              <a:cs typeface="Open Sans"/>
            </a:endParaRPr>
          </a:p>
          <a:p>
            <a:pPr algn="r">
              <a:spcBef>
                <a:spcPts val="600"/>
              </a:spcBef>
            </a:pP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(Англия)</a:t>
            </a:r>
          </a:p>
        </p:txBody>
      </p:sp>
      <p:sp>
        <p:nvSpPr>
          <p:cNvPr id="20" name="Google Shape;416;p33"/>
          <p:cNvSpPr txBox="1"/>
          <p:nvPr/>
        </p:nvSpPr>
        <p:spPr>
          <a:xfrm>
            <a:off x="3394669" y="836572"/>
            <a:ext cx="3031148" cy="801398"/>
          </a:xfrm>
          <a:prstGeom prst="rect">
            <a:avLst/>
          </a:prstGeom>
          <a:noFill/>
          <a:ln w="9525" cap="flat" cmpd="sng">
            <a:solidFill>
              <a:srgbClr val="741B47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«Язык этой книги ясен и прост, но читатель чувствует, что эта ухоженная поверхность хранит тайны».</a:t>
            </a:r>
          </a:p>
          <a:p>
            <a:pPr algn="r">
              <a:spcBef>
                <a:spcPts val="600"/>
              </a:spcBef>
            </a:pPr>
            <a:r>
              <a:rPr lang="ru-RU" sz="900" b="1" dirty="0" err="1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Буркхард</a:t>
            </a: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 Мюллер, SÜDDEUTSCHE ZEITUNG (Германия)</a:t>
            </a:r>
          </a:p>
        </p:txBody>
      </p:sp>
      <p:sp>
        <p:nvSpPr>
          <p:cNvPr id="24" name="Google Shape;416;p33"/>
          <p:cNvSpPr txBox="1"/>
          <p:nvPr/>
        </p:nvSpPr>
        <p:spPr>
          <a:xfrm>
            <a:off x="3394669" y="1710738"/>
            <a:ext cx="3031148" cy="1041340"/>
          </a:xfrm>
          <a:prstGeom prst="rect">
            <a:avLst/>
          </a:prstGeom>
          <a:noFill/>
          <a:ln w="9525" cap="flat" cmpd="sng">
            <a:solidFill>
              <a:srgbClr val="741B47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«Убить Командора – прекрасный, поэтичный и сложный роман, который порадует новичков вселенной Мураками, и это удовлетворит тех, кто уже давно знаком с его произведениями»</a:t>
            </a:r>
          </a:p>
          <a:p>
            <a:pPr algn="r">
              <a:spcBef>
                <a:spcPts val="600"/>
              </a:spcBef>
            </a:pPr>
            <a:r>
              <a:rPr lang="en-US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hitek.fr</a:t>
            </a: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 </a:t>
            </a:r>
            <a:endParaRPr lang="en-US" sz="900" b="1" dirty="0">
              <a:solidFill>
                <a:srgbClr val="A64D79"/>
              </a:solidFill>
              <a:latin typeface="Open Sans"/>
              <a:ea typeface="Open Sans"/>
              <a:cs typeface="Open Sans"/>
            </a:endParaRPr>
          </a:p>
          <a:p>
            <a:pPr algn="r">
              <a:spcBef>
                <a:spcPts val="600"/>
              </a:spcBef>
            </a:pP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(Франция)</a:t>
            </a:r>
          </a:p>
        </p:txBody>
      </p:sp>
      <p:sp>
        <p:nvSpPr>
          <p:cNvPr id="28" name="Google Shape;416;p33"/>
          <p:cNvSpPr txBox="1"/>
          <p:nvPr/>
        </p:nvSpPr>
        <p:spPr>
          <a:xfrm>
            <a:off x="6576349" y="1837846"/>
            <a:ext cx="2481511" cy="825455"/>
          </a:xfrm>
          <a:prstGeom prst="rect">
            <a:avLst/>
          </a:prstGeom>
          <a:noFill/>
          <a:ln w="9525" cap="flat" cmpd="sng">
            <a:solidFill>
              <a:srgbClr val="741B47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«Он сделал это снова. Это уже факт. Харуки Мураками заново изобрел мир».</a:t>
            </a:r>
          </a:p>
          <a:p>
            <a:pPr algn="r">
              <a:spcBef>
                <a:spcPts val="600"/>
              </a:spcBef>
            </a:pPr>
            <a:r>
              <a:rPr lang="en-US" sz="900" b="1" dirty="0" err="1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Todo</a:t>
            </a:r>
            <a:r>
              <a:rPr lang="en-US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900" b="1" dirty="0" err="1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Literatura</a:t>
            </a: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 </a:t>
            </a:r>
            <a:endParaRPr lang="en-US" sz="900" b="1" dirty="0">
              <a:solidFill>
                <a:srgbClr val="A64D79"/>
              </a:solidFill>
              <a:latin typeface="Open Sans"/>
              <a:ea typeface="Open Sans"/>
              <a:cs typeface="Open Sans"/>
            </a:endParaRPr>
          </a:p>
          <a:p>
            <a:pPr algn="r">
              <a:spcBef>
                <a:spcPts val="600"/>
              </a:spcBef>
            </a:pP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(Испания)</a:t>
            </a:r>
          </a:p>
        </p:txBody>
      </p:sp>
      <p:sp>
        <p:nvSpPr>
          <p:cNvPr id="29" name="Google Shape;416;p33"/>
          <p:cNvSpPr txBox="1"/>
          <p:nvPr/>
        </p:nvSpPr>
        <p:spPr>
          <a:xfrm>
            <a:off x="3394666" y="3727658"/>
            <a:ext cx="3031148" cy="1208327"/>
          </a:xfrm>
          <a:prstGeom prst="rect">
            <a:avLst/>
          </a:prstGeom>
          <a:noFill/>
          <a:ln w="9525" cap="flat" cmpd="sng">
            <a:solidFill>
              <a:srgbClr val="741B47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Этот роман, таким образом, является своего рода «романом-воспитанием», поскольку персонаж пытается вновь открыть свое вдохновение для живописи и создать свой собственный уникальный художественный стиль.</a:t>
            </a:r>
          </a:p>
          <a:p>
            <a:pPr algn="r">
              <a:spcBef>
                <a:spcPts val="600"/>
              </a:spcBef>
            </a:pPr>
            <a:r>
              <a:rPr lang="en-US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The Japan Times </a:t>
            </a:r>
          </a:p>
          <a:p>
            <a:pPr algn="r">
              <a:spcBef>
                <a:spcPts val="600"/>
              </a:spcBef>
            </a:pP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(Япония)</a:t>
            </a:r>
          </a:p>
        </p:txBody>
      </p:sp>
      <p:sp>
        <p:nvSpPr>
          <p:cNvPr id="31" name="Google Shape;416;p33"/>
          <p:cNvSpPr txBox="1"/>
          <p:nvPr/>
        </p:nvSpPr>
        <p:spPr>
          <a:xfrm>
            <a:off x="6576351" y="838256"/>
            <a:ext cx="2481511" cy="942838"/>
          </a:xfrm>
          <a:prstGeom prst="rect">
            <a:avLst/>
          </a:prstGeom>
          <a:noFill/>
          <a:ln w="9525" cap="flat" cmpd="sng">
            <a:solidFill>
              <a:srgbClr val="741B47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«Убить командора» – это японский Гэтсби в подсознательной стране чудес».</a:t>
            </a:r>
          </a:p>
          <a:p>
            <a:pPr algn="r">
              <a:spcBef>
                <a:spcPts val="600"/>
              </a:spcBef>
            </a:pPr>
            <a:r>
              <a:rPr lang="en-US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The Irish Times </a:t>
            </a:r>
          </a:p>
          <a:p>
            <a:pPr algn="r">
              <a:spcBef>
                <a:spcPts val="600"/>
              </a:spcBef>
            </a:pPr>
            <a:r>
              <a:rPr lang="en-US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(</a:t>
            </a: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Ирландия)</a:t>
            </a:r>
          </a:p>
        </p:txBody>
      </p:sp>
      <p:sp>
        <p:nvSpPr>
          <p:cNvPr id="32" name="Google Shape;416;p33"/>
          <p:cNvSpPr txBox="1"/>
          <p:nvPr/>
        </p:nvSpPr>
        <p:spPr>
          <a:xfrm>
            <a:off x="6576350" y="2752078"/>
            <a:ext cx="2481511" cy="2183906"/>
          </a:xfrm>
          <a:prstGeom prst="rect">
            <a:avLst/>
          </a:prstGeom>
          <a:noFill/>
          <a:ln w="9525" cap="flat" cmpd="sng">
            <a:solidFill>
              <a:srgbClr val="741B47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«Более 2100 человек подписали онлайн-петицию против решения в Гонконге, чтобы классифицировать новый роман японского автора Харуки Мураками как неприличный. Кампания была начата местными культурными и издательскими группами. </a:t>
            </a:r>
          </a:p>
          <a:p>
            <a:pPr>
              <a:spcBef>
                <a:spcPts val="600"/>
              </a:spcBef>
            </a:pPr>
            <a:r>
              <a:rPr lang="ru-RU" sz="800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Критики утверждают, что это решение позорило культуру свободы и открытости Гонконга и подвергли критике «ошибочную систему судейства», в которой судьи не обязаны обладать определенным уровнем литературных знаний».</a:t>
            </a:r>
          </a:p>
          <a:p>
            <a:pPr algn="r">
              <a:spcBef>
                <a:spcPts val="600"/>
              </a:spcBef>
            </a:pPr>
            <a:r>
              <a:rPr lang="en-US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South China </a:t>
            </a:r>
            <a:r>
              <a:rPr lang="en-US" sz="900" b="1" dirty="0" err="1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Morgning</a:t>
            </a:r>
            <a:r>
              <a:rPr lang="en-US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 Post </a:t>
            </a:r>
          </a:p>
          <a:p>
            <a:pPr algn="r">
              <a:spcBef>
                <a:spcPts val="600"/>
              </a:spcBef>
            </a:pPr>
            <a:r>
              <a:rPr lang="ru-RU" sz="900" b="1" dirty="0">
                <a:solidFill>
                  <a:srgbClr val="A64D79"/>
                </a:solidFill>
                <a:latin typeface="Open Sans"/>
                <a:ea typeface="Open Sans"/>
                <a:cs typeface="Open Sans"/>
              </a:rPr>
              <a:t>(Китай)</a:t>
            </a:r>
          </a:p>
        </p:txBody>
      </p:sp>
      <p:sp>
        <p:nvSpPr>
          <p:cNvPr id="22" name="Блок-схема: узел 21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A64D79"/>
          </a:solidFill>
          <a:ln>
            <a:solidFill>
              <a:srgbClr val="A64D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16+</a:t>
            </a:r>
          </a:p>
        </p:txBody>
      </p:sp>
    </p:spTree>
    <p:extLst>
      <p:ext uri="{BB962C8B-B14F-4D97-AF65-F5344CB8AC3E}">
        <p14:creationId xmlns:p14="http://schemas.microsoft.com/office/powerpoint/2010/main" val="2808111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8588"/>
            <a:ext cx="9144000" cy="5272088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169332"/>
            <a:ext cx="6104586" cy="829733"/>
          </a:xfrm>
          <a:prstGeom prst="homePlate">
            <a:avLst/>
          </a:prstGeom>
          <a:solidFill>
            <a:srgbClr val="FFC000">
              <a:alpha val="2900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Спасибо за внимание!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78667" y="2507457"/>
            <a:ext cx="1397000" cy="5095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#Редакция_1</a:t>
            </a:r>
            <a:b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Издательство «Эксмо»</a:t>
            </a:r>
            <a:endParaRPr sz="10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9553" y="569944"/>
            <a:ext cx="2435179" cy="292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100"/>
            </a:pP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Татьяна Устинова</a:t>
            </a:r>
            <a:r>
              <a:rPr lang="ru" sz="1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dirty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67" name="Google Shape;67;p14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FA400">
              <a:alpha val="7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14"/>
          <p:cNvGrpSpPr/>
          <p:nvPr/>
        </p:nvGrpSpPr>
        <p:grpSpPr>
          <a:xfrm>
            <a:off x="141512" y="202045"/>
            <a:ext cx="299344" cy="183796"/>
            <a:chOff x="4595425" y="1707325"/>
            <a:chExt cx="470075" cy="288625"/>
          </a:xfrm>
        </p:grpSpPr>
        <p:sp>
          <p:nvSpPr>
            <p:cNvPr id="69" name="Google Shape;69;p14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14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Новинки топовых авторов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29" y="892666"/>
            <a:ext cx="2156534" cy="3234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Google Shape;61;p14"/>
          <p:cNvSpPr txBox="1">
            <a:spLocks/>
          </p:cNvSpPr>
          <p:nvPr/>
        </p:nvSpPr>
        <p:spPr>
          <a:xfrm>
            <a:off x="-53691" y="4077474"/>
            <a:ext cx="2435179" cy="29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Март, 75 000 экз.</a:t>
            </a:r>
            <a:endParaRPr lang="ru-RU" sz="1400" dirty="0" smtClean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906" y="883691"/>
            <a:ext cx="2159752" cy="3243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Google Shape;61;p14"/>
          <p:cNvSpPr txBox="1">
            <a:spLocks/>
          </p:cNvSpPr>
          <p:nvPr/>
        </p:nvSpPr>
        <p:spPr>
          <a:xfrm>
            <a:off x="6396112" y="569944"/>
            <a:ext cx="2435179" cy="29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Татьяна Полякова</a:t>
            </a:r>
            <a:endParaRPr lang="ru-RU" sz="1400" dirty="0" smtClean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ru-RU" sz="1600" dirty="0"/>
          </a:p>
        </p:txBody>
      </p:sp>
      <p:sp>
        <p:nvSpPr>
          <p:cNvPr id="18" name="Google Shape;61;p14"/>
          <p:cNvSpPr txBox="1">
            <a:spLocks/>
          </p:cNvSpPr>
          <p:nvPr/>
        </p:nvSpPr>
        <p:spPr>
          <a:xfrm>
            <a:off x="6267636" y="4077474"/>
            <a:ext cx="2814220" cy="29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12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   «Расхитительница </a:t>
            </a:r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пирамид»,</a:t>
            </a:r>
            <a:endParaRPr lang="en-US" sz="1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buSzPts val="1100"/>
            </a:pPr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Февраль, 28 000 экз.</a:t>
            </a:r>
          </a:p>
          <a:p>
            <a:pPr algn="ctr">
              <a:buSzPts val="1100"/>
            </a:pPr>
            <a:endParaRPr lang="en-US" sz="1400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ru-RU" sz="1600" dirty="0"/>
          </a:p>
        </p:txBody>
      </p:sp>
      <p:sp>
        <p:nvSpPr>
          <p:cNvPr id="20" name="Google Shape;61;p14"/>
          <p:cNvSpPr txBox="1">
            <a:spLocks/>
          </p:cNvSpPr>
          <p:nvPr/>
        </p:nvSpPr>
        <p:spPr>
          <a:xfrm>
            <a:off x="3090845" y="591660"/>
            <a:ext cx="2435179" cy="29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Дарья Донцова</a:t>
            </a:r>
            <a:endParaRPr lang="ru-RU" sz="1400" dirty="0" smtClean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ru-RU" sz="1600" dirty="0"/>
          </a:p>
        </p:txBody>
      </p:sp>
      <p:sp>
        <p:nvSpPr>
          <p:cNvPr id="21" name="Google Shape;61;p14"/>
          <p:cNvSpPr txBox="1">
            <a:spLocks/>
          </p:cNvSpPr>
          <p:nvPr/>
        </p:nvSpPr>
        <p:spPr>
          <a:xfrm>
            <a:off x="3121745" y="4077474"/>
            <a:ext cx="2615053" cy="94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«Леди несовершенство</a:t>
            </a:r>
            <a:r>
              <a:rPr lang="ru-RU" sz="12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», февраль, 40 000 экз.</a:t>
            </a:r>
          </a:p>
          <a:p>
            <a:pPr algn="ctr">
              <a:buSzPts val="1100"/>
            </a:pPr>
            <a:r>
              <a:rPr lang="ru-RU" sz="12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«Тайна </a:t>
            </a:r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бульдога </a:t>
            </a:r>
            <a:r>
              <a:rPr lang="ru-RU" sz="1200" dirty="0" err="1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Именалия</a:t>
            </a:r>
            <a:r>
              <a:rPr lang="ru-RU" sz="12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», март, 6 000 экз.</a:t>
            </a:r>
            <a:r>
              <a:rPr lang="ru-RU" sz="16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16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469" y="883691"/>
            <a:ext cx="2191555" cy="3243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13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73208" y="621480"/>
            <a:ext cx="2124252" cy="292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100"/>
            </a:pP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Мария </a:t>
            </a:r>
            <a:r>
              <a:rPr lang="ru-RU" sz="14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Метлицкая</a:t>
            </a:r>
            <a:r>
              <a:rPr lang="ru" sz="1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dirty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67" name="Google Shape;67;p14"/>
          <p:cNvSpPr/>
          <p:nvPr/>
        </p:nvSpPr>
        <p:spPr>
          <a:xfrm rot="10800000">
            <a:off x="-5401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FFA400">
              <a:alpha val="7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14"/>
          <p:cNvGrpSpPr/>
          <p:nvPr/>
        </p:nvGrpSpPr>
        <p:grpSpPr>
          <a:xfrm>
            <a:off x="141512" y="202045"/>
            <a:ext cx="299344" cy="183796"/>
            <a:chOff x="4595425" y="1707325"/>
            <a:chExt cx="470075" cy="288625"/>
          </a:xfrm>
        </p:grpSpPr>
        <p:sp>
          <p:nvSpPr>
            <p:cNvPr id="69" name="Google Shape;69;p14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14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Новинки топовых авторов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4" name="Google Shape;61;p14"/>
          <p:cNvSpPr txBox="1">
            <a:spLocks/>
          </p:cNvSpPr>
          <p:nvPr/>
        </p:nvSpPr>
        <p:spPr>
          <a:xfrm>
            <a:off x="273209" y="4113228"/>
            <a:ext cx="2124252" cy="29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Март, 8 000 экз.</a:t>
            </a:r>
            <a:endParaRPr lang="ru-RU" sz="1400" dirty="0" smtClean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ru-RU" sz="1600" dirty="0"/>
          </a:p>
        </p:txBody>
      </p:sp>
      <p:sp>
        <p:nvSpPr>
          <p:cNvPr id="17" name="Google Shape;61;p14"/>
          <p:cNvSpPr txBox="1">
            <a:spLocks/>
          </p:cNvSpPr>
          <p:nvPr/>
        </p:nvSpPr>
        <p:spPr>
          <a:xfrm>
            <a:off x="3088785" y="600635"/>
            <a:ext cx="2435179" cy="29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Татьяна </a:t>
            </a:r>
            <a:r>
              <a:rPr lang="ru-RU" sz="14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Веденская</a:t>
            </a:r>
            <a:endParaRPr lang="ru-RU" sz="1400" dirty="0" smtClean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ru-RU" sz="1600" dirty="0"/>
          </a:p>
        </p:txBody>
      </p:sp>
      <p:sp>
        <p:nvSpPr>
          <p:cNvPr id="18" name="Google Shape;61;p14"/>
          <p:cNvSpPr txBox="1">
            <a:spLocks/>
          </p:cNvSpPr>
          <p:nvPr/>
        </p:nvSpPr>
        <p:spPr>
          <a:xfrm>
            <a:off x="3233065" y="4134745"/>
            <a:ext cx="2146618" cy="27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Март, 7 000 экз.</a:t>
            </a:r>
            <a:endParaRPr lang="ru-RU" sz="1400" dirty="0" smtClean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ru-RU" sz="1600" dirty="0"/>
          </a:p>
        </p:txBody>
      </p:sp>
      <p:sp>
        <p:nvSpPr>
          <p:cNvPr id="20" name="Google Shape;61;p14"/>
          <p:cNvSpPr txBox="1">
            <a:spLocks/>
          </p:cNvSpPr>
          <p:nvPr/>
        </p:nvSpPr>
        <p:spPr>
          <a:xfrm>
            <a:off x="6323301" y="545066"/>
            <a:ext cx="2435179" cy="29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Анна </a:t>
            </a:r>
            <a:r>
              <a:rPr lang="ru-RU" sz="14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Берсенева</a:t>
            </a:r>
            <a:endParaRPr lang="ru-RU" sz="1400" dirty="0" smtClean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08" y="930828"/>
            <a:ext cx="2124252" cy="318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172" y="930828"/>
            <a:ext cx="2146616" cy="32199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Google Shape;61;p14"/>
          <p:cNvSpPr txBox="1">
            <a:spLocks/>
          </p:cNvSpPr>
          <p:nvPr/>
        </p:nvSpPr>
        <p:spPr>
          <a:xfrm>
            <a:off x="6467582" y="4113228"/>
            <a:ext cx="2146618" cy="27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Март, 8 000 экз.</a:t>
            </a:r>
            <a:endParaRPr lang="ru-RU" sz="1400" dirty="0" smtClean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241" y="844698"/>
            <a:ext cx="2193365" cy="32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628826" y="745365"/>
            <a:ext cx="2124252" cy="292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100"/>
            </a:pP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Вадим Панов</a:t>
            </a:r>
            <a:r>
              <a:rPr lang="ru" sz="1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400" dirty="0">
                <a:solidFill>
                  <a:srgbClr val="F6703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dirty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4" name="Google Shape;61;p14"/>
          <p:cNvSpPr txBox="1">
            <a:spLocks/>
          </p:cNvSpPr>
          <p:nvPr/>
        </p:nvSpPr>
        <p:spPr>
          <a:xfrm>
            <a:off x="1643722" y="4230554"/>
            <a:ext cx="2124252" cy="29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Март, 8 000 экз.</a:t>
            </a:r>
          </a:p>
          <a:p>
            <a:pPr algn="ctr">
              <a:buSzPts val="1100"/>
            </a:pP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7" name="Google Shape;61;p14"/>
          <p:cNvSpPr txBox="1">
            <a:spLocks/>
          </p:cNvSpPr>
          <p:nvPr/>
        </p:nvSpPr>
        <p:spPr>
          <a:xfrm>
            <a:off x="5805091" y="745365"/>
            <a:ext cx="2435179" cy="29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Елена Звездная</a:t>
            </a:r>
            <a:endParaRPr lang="ru-RU" sz="1400" dirty="0" smtClean="0">
              <a:solidFill>
                <a:srgbClr val="F670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ru-RU" sz="1600" dirty="0"/>
          </a:p>
        </p:txBody>
      </p:sp>
      <p:sp>
        <p:nvSpPr>
          <p:cNvPr id="18" name="Google Shape;61;p14"/>
          <p:cNvSpPr txBox="1">
            <a:spLocks/>
          </p:cNvSpPr>
          <p:nvPr/>
        </p:nvSpPr>
        <p:spPr>
          <a:xfrm>
            <a:off x="6021934" y="3937737"/>
            <a:ext cx="2146618" cy="29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1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Март, 11 000 экз.</a:t>
            </a:r>
          </a:p>
          <a:p>
            <a:pPr algn="ctr">
              <a:buSzPts val="1100"/>
            </a:pPr>
            <a:endParaRPr lang="ru-RU" sz="14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Google Shape;276;p26"/>
          <p:cNvSpPr/>
          <p:nvPr/>
        </p:nvSpPr>
        <p:spPr>
          <a:xfrm>
            <a:off x="120389" y="142466"/>
            <a:ext cx="317310" cy="3029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826" y="1037395"/>
            <a:ext cx="2139148" cy="32039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Google Shape;273;p26"/>
          <p:cNvSpPr/>
          <p:nvPr/>
        </p:nvSpPr>
        <p:spPr>
          <a:xfrm rot="10800000">
            <a:off x="-224800" y="109343"/>
            <a:ext cx="2923200" cy="436800"/>
          </a:xfrm>
          <a:prstGeom prst="chevron">
            <a:avLst>
              <a:gd name="adj" fmla="val 50000"/>
            </a:avLst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76;p26"/>
          <p:cNvSpPr/>
          <p:nvPr/>
        </p:nvSpPr>
        <p:spPr>
          <a:xfrm>
            <a:off x="182097" y="155025"/>
            <a:ext cx="317310" cy="3029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74;p26"/>
          <p:cNvSpPr txBox="1"/>
          <p:nvPr/>
        </p:nvSpPr>
        <p:spPr>
          <a:xfrm>
            <a:off x="561115" y="137900"/>
            <a:ext cx="1836346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Фантастика. Хиты 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530" y="1649506"/>
            <a:ext cx="3314699" cy="2071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8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>
            <a:spLocks noGrp="1"/>
          </p:cNvSpPr>
          <p:nvPr>
            <p:ph type="title"/>
          </p:nvPr>
        </p:nvSpPr>
        <p:spPr>
          <a:xfrm>
            <a:off x="120388" y="516554"/>
            <a:ext cx="7831305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1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Макс Максимов</a:t>
            </a:r>
            <a:r>
              <a:rPr lang="ru" sz="21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ru" sz="2100" dirty="0" smtClean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«Вход в рай. </a:t>
            </a:r>
            <a:r>
              <a:rPr lang="ru-RU" sz="2100" dirty="0" smtClean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Укрытие. Когда идет снег</a:t>
            </a:r>
            <a:r>
              <a:rPr lang="ru" sz="2100" dirty="0" smtClean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2100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2100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100" dirty="0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p26"/>
          <p:cNvSpPr txBox="1">
            <a:spLocks noGrp="1"/>
          </p:cNvSpPr>
          <p:nvPr>
            <p:ph type="body" idx="1"/>
          </p:nvPr>
        </p:nvSpPr>
        <p:spPr>
          <a:xfrm>
            <a:off x="120389" y="1178827"/>
            <a:ext cx="2593056" cy="25146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Продвижение:</a:t>
            </a:r>
            <a:endParaRPr sz="900" b="1" dirty="0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>
              <a:lnSpc>
                <a:spcPct val="100000"/>
              </a:lnSpc>
              <a:buClr>
                <a:srgbClr val="9900FF"/>
              </a:buClr>
              <a:buSzPts val="800"/>
              <a:buFont typeface="Open Sans"/>
              <a:buChar char="❖"/>
            </a:pP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Активное промо на каналах самого автора </a:t>
            </a:r>
          </a:p>
          <a:p>
            <a:pPr lvl="0" indent="-279400">
              <a:lnSpc>
                <a:spcPct val="100000"/>
              </a:lnSpc>
              <a:buClr>
                <a:srgbClr val="9900FF"/>
              </a:buClr>
              <a:buSzPts val="800"/>
              <a:buFont typeface="Open Sans"/>
              <a:buChar char="❖"/>
            </a:pP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Анонсы</a:t>
            </a: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статьи в соц. сетях и на сайтах книжных магазинов и книжных рекомендательных 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площадок </a:t>
            </a:r>
            <a:endParaRPr lang="ru-RU" sz="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279400">
              <a:lnSpc>
                <a:spcPct val="100000"/>
              </a:lnSpc>
              <a:buClr>
                <a:srgbClr val="9900FF"/>
              </a:buClr>
              <a:buSzPts val="800"/>
              <a:buFont typeface="Open Sans"/>
              <a:buChar char="❖"/>
            </a:pP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Анонсирование и контентное продвижение на тематических ресурсах с общим охватом более 3 миллионов человек (DTF, </a:t>
            </a:r>
            <a:r>
              <a:rPr lang="ru-RU" sz="9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Fantlab</a:t>
            </a: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«Мир фантастики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») </a:t>
            </a:r>
            <a:endParaRPr lang="ru-RU" sz="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279400">
              <a:lnSpc>
                <a:spcPct val="100000"/>
              </a:lnSpc>
              <a:buClr>
                <a:srgbClr val="9900FF"/>
              </a:buClr>
              <a:buSzPts val="800"/>
              <a:buFont typeface="Open Sans"/>
              <a:buChar char="❖"/>
            </a:pP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Включение в списки самых ожидаемых книг 2019 года и месяца на тематических 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ресурсах</a:t>
            </a:r>
            <a:endParaRPr lang="ru-RU" sz="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26"/>
          <p:cNvSpPr txBox="1"/>
          <p:nvPr/>
        </p:nvSpPr>
        <p:spPr>
          <a:xfrm>
            <a:off x="2713444" y="1183031"/>
            <a:ext cx="2684372" cy="2837671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ru" sz="900" b="1" dirty="0" smtClean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Аннотация:</a:t>
            </a:r>
            <a:r>
              <a:rPr lang="ru" sz="1000" b="1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000" b="1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Три фантастические истории от суперпопулярного </a:t>
            </a:r>
            <a:r>
              <a:rPr lang="ru-RU" sz="9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видеоблогера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Макса Максимова!</a:t>
            </a:r>
          </a:p>
          <a:p>
            <a:pPr lvl="0">
              <a:spcBef>
                <a:spcPts val="600"/>
              </a:spcBef>
            </a:pP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В мире далекого будущего люди вынуждены сражаться с гигантскими насекомыми, захватившими 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все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некогда принадлежавшие человечеству территории. Лишь в громадном подземном бункере, именуемом Укрытие, начиненном новейшими технологическими новинками, человек может оставаться в относительной безопасности, не рискуя быть разорванным жвалами чудовищного муравья или парализованным ядом 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осы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размером с тигра. Ученые в бункере ищут выход, </a:t>
            </a:r>
            <a:r>
              <a:rPr lang="ru-RU" sz="900" dirty="0" smtClean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моделируя </a:t>
            </a:r>
            <a:r>
              <a:rPr lang="ru-RU" sz="9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ситуацию на суперкомпьютере, у которого есть свои планы…</a:t>
            </a:r>
            <a:endParaRPr sz="900" dirty="0">
              <a:solidFill>
                <a:schemeClr val="bg2"/>
              </a:solidFill>
            </a:endParaRPr>
          </a:p>
        </p:txBody>
      </p:sp>
      <p:sp>
        <p:nvSpPr>
          <p:cNvPr id="272" name="Google Shape;272;p26"/>
          <p:cNvSpPr txBox="1"/>
          <p:nvPr/>
        </p:nvSpPr>
        <p:spPr>
          <a:xfrm>
            <a:off x="5577238" y="1694584"/>
            <a:ext cx="3328800" cy="220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endParaRPr sz="1000" b="1" dirty="0">
              <a:solidFill>
                <a:srgbClr val="CC0000"/>
              </a:solidFill>
            </a:endParaRPr>
          </a:p>
        </p:txBody>
      </p:sp>
      <p:sp>
        <p:nvSpPr>
          <p:cNvPr id="273" name="Google Shape;273;p26"/>
          <p:cNvSpPr/>
          <p:nvPr/>
        </p:nvSpPr>
        <p:spPr>
          <a:xfrm rot="10800000">
            <a:off x="-4809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6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фантастика 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275" name="Google Shape;275;p26"/>
          <p:cNvGraphicFramePr/>
          <p:nvPr>
            <p:extLst>
              <p:ext uri="{D42A27DB-BD31-4B8C-83A1-F6EECF244321}">
                <p14:modId xmlns:p14="http://schemas.microsoft.com/office/powerpoint/2010/main" val="1646635873"/>
              </p:ext>
            </p:extLst>
          </p:nvPr>
        </p:nvGraphicFramePr>
        <p:xfrm>
          <a:off x="1961225" y="4451322"/>
          <a:ext cx="4826138" cy="609540"/>
        </p:xfrm>
        <a:graphic>
          <a:graphicData uri="http://schemas.openxmlformats.org/drawingml/2006/table">
            <a:tbl>
              <a:tblPr>
                <a:noFill/>
                <a:tableStyleId>{23E50235-CE66-4610-A299-50E136E08E2B}</a:tableStyleId>
              </a:tblPr>
              <a:tblGrid>
                <a:gridCol w="827880"/>
                <a:gridCol w="977152"/>
                <a:gridCol w="753035"/>
                <a:gridCol w="1156447"/>
                <a:gridCol w="1111624"/>
              </a:tblGrid>
              <a:tr h="250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Серия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Дата </a:t>
                      </a:r>
                      <a:r>
                        <a:rPr lang="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выхода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Тираж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ISBN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Формат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</a:tr>
              <a:tr h="29684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Вне серии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25.01.2019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3 000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978-5-04-099631-5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7БЦ, </a:t>
                      </a:r>
                      <a:r>
                        <a:rPr lang="en-US" sz="800" dirty="0" smtClean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60x90/16</a:t>
                      </a:r>
                      <a:endParaRPr sz="8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</a:tr>
            </a:tbl>
          </a:graphicData>
        </a:graphic>
      </p:graphicFrame>
      <p:sp>
        <p:nvSpPr>
          <p:cNvPr id="276" name="Google Shape;276;p26"/>
          <p:cNvSpPr/>
          <p:nvPr/>
        </p:nvSpPr>
        <p:spPr>
          <a:xfrm>
            <a:off x="120389" y="142466"/>
            <a:ext cx="317310" cy="3029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Блок-схема: узел 11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16+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430" y="999222"/>
            <a:ext cx="2226416" cy="110211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673412" y="2458865"/>
            <a:ext cx="3232626" cy="1877437"/>
          </a:xfrm>
          <a:prstGeom prst="rect">
            <a:avLst/>
          </a:prstGeom>
          <a:solidFill>
            <a:srgbClr val="B974EC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Книга от популярного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видеоблогера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 Более 1 800 000 подписчиков на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youtube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lvl="0">
              <a:spcBef>
                <a:spcPts val="600"/>
              </a:spcBef>
            </a:pP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1,2 и 3 место топ самых скачиваемых бесплатных книг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литрес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за сентябрь (три книги разделили 3 первых места) http://blog.selfpub.ru/sep-top-2018 </a:t>
            </a:r>
          </a:p>
          <a:p>
            <a:pPr lvl="0">
              <a:spcBef>
                <a:spcPts val="600"/>
              </a:spcBef>
            </a:pP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Т</a:t>
            </a: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оп-50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лучших авторов самиздата за первое полугодие 2018. Первое место http://blog.selfpub.ru/top-authors-1-2018</a:t>
            </a:r>
          </a:p>
          <a:p>
            <a:pPr lvl="0">
              <a:spcBef>
                <a:spcPts val="600"/>
              </a:spcBef>
            </a:pP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Т</a:t>
            </a: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оп-50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лучших книг весны. «Укрытие» на первом месте (10 000 скачиваний за первые 3 дня после выхода книги) http://blog.selfpub.ru/top-spring </a:t>
            </a:r>
          </a:p>
          <a:p>
            <a:pPr lvl="0">
              <a:spcBef>
                <a:spcPts val="600"/>
              </a:spcBef>
            </a:pP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Т</a:t>
            </a:r>
            <a:r>
              <a:rPr lang="ru-RU" sz="8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оп-50 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лучших книг зимы. «Вход в рай» на первом месте. http://blog.selfpub.ru/top-winter</a:t>
            </a:r>
          </a:p>
        </p:txBody>
      </p:sp>
    </p:spTree>
    <p:extLst>
      <p:ext uri="{BB962C8B-B14F-4D97-AF65-F5344CB8AC3E}">
        <p14:creationId xmlns:p14="http://schemas.microsoft.com/office/powerpoint/2010/main" val="3697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>
            <a:spLocks noGrp="1"/>
          </p:cNvSpPr>
          <p:nvPr>
            <p:ph type="title"/>
          </p:nvPr>
        </p:nvSpPr>
        <p:spPr>
          <a:xfrm>
            <a:off x="0" y="508472"/>
            <a:ext cx="6822141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1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Терри </a:t>
            </a:r>
            <a:r>
              <a:rPr lang="ru-RU" sz="21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Пратчетт</a:t>
            </a:r>
            <a:r>
              <a:rPr lang="ru-RU" sz="21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Нил </a:t>
            </a:r>
            <a:r>
              <a:rPr lang="ru-RU" sz="21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Гейман</a:t>
            </a:r>
            <a:r>
              <a:rPr lang="ru" sz="21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 </a:t>
            </a:r>
            <a:r>
              <a:rPr lang="ru" sz="2100" dirty="0" smtClean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lang="ru-RU" sz="2100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Благие </a:t>
            </a:r>
            <a:r>
              <a:rPr lang="ru-RU" sz="2100" dirty="0" smtClean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знамения</a:t>
            </a:r>
            <a:r>
              <a:rPr lang="ru" sz="2100" dirty="0" smtClean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" sz="2100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2100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100" dirty="0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p26"/>
          <p:cNvSpPr txBox="1">
            <a:spLocks noGrp="1"/>
          </p:cNvSpPr>
          <p:nvPr>
            <p:ph type="body" idx="1"/>
          </p:nvPr>
        </p:nvSpPr>
        <p:spPr>
          <a:xfrm>
            <a:off x="49056" y="1129553"/>
            <a:ext cx="2899679" cy="31655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Продвижение:</a:t>
            </a:r>
            <a:endParaRPr sz="900" b="1" dirty="0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279400">
              <a:lnSpc>
                <a:spcPct val="100000"/>
              </a:lnSpc>
              <a:buClr>
                <a:srgbClr val="9900FF"/>
              </a:buClr>
              <a:buSzPts val="800"/>
              <a:buFont typeface="Open Sans"/>
              <a:buChar char="❖"/>
            </a:pPr>
            <a:r>
              <a:rPr lang="ru-RU" sz="9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Анонсы, статьи в соц. сетях и на сайтах книжных магазинов и книжных рекомендательных </a:t>
            </a:r>
            <a:r>
              <a:rPr lang="ru-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площадок </a:t>
            </a:r>
            <a:endParaRPr lang="ru-RU" sz="9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>
              <a:lnSpc>
                <a:spcPct val="100000"/>
              </a:lnSpc>
              <a:buClr>
                <a:srgbClr val="9900FF"/>
              </a:buClr>
              <a:buSzPts val="800"/>
              <a:buFont typeface="Open Sans"/>
              <a:buChar char="❖"/>
            </a:pPr>
            <a:r>
              <a:rPr lang="ru-RU" sz="900" dirty="0" smtClean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Анонсирование 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и контентное продвижение на тематических ресурсах с общим охватом более 3 миллионов человек (DTF, </a:t>
            </a:r>
            <a:r>
              <a:rPr lang="ru-RU" sz="900" dirty="0" err="1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Fantlab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, «Мир фантастики», </a:t>
            </a:r>
            <a:r>
              <a:rPr lang="en-US" sz="900" dirty="0" err="1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Pikabu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)</a:t>
            </a:r>
            <a:r>
              <a:rPr lang="ru-RU" sz="9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— идет с лета </a:t>
            </a:r>
            <a:r>
              <a:rPr lang="ru-RU" sz="9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2018</a:t>
            </a:r>
            <a:endParaRPr lang="ru-RU" sz="900" dirty="0">
              <a:solidFill>
                <a:srgbClr val="43434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800"/>
              <a:buFont typeface="Open Sans"/>
              <a:buChar char="❖"/>
            </a:pPr>
            <a:r>
              <a:rPr lang="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Спецпроекты и конкурсы с ресурсами, посвященными кино. Суммарный охват более 10 миллионов</a:t>
            </a:r>
            <a:endParaRPr lang="en-US" sz="900" dirty="0" smtClean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800"/>
              <a:buFont typeface="Open Sans"/>
              <a:buChar char="❖"/>
            </a:pPr>
            <a:r>
              <a:rPr lang="ru" sz="900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Обзоры от СМИ и блогеров. Не менее 25 с суммарнным охватом более 1 миллиона в течение 1 квартала</a:t>
            </a:r>
            <a: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000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000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b="1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>
                <a:solidFill>
                  <a:srgbClr val="FFA4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9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7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700" dirty="0">
                <a:latin typeface="Open Sans"/>
                <a:ea typeface="Open Sans"/>
                <a:cs typeface="Open Sans"/>
                <a:sym typeface="Open Sans"/>
              </a:rPr>
            </a:br>
            <a:endParaRPr sz="600" dirty="0">
              <a:solidFill>
                <a:srgbClr val="434343"/>
              </a:solidFill>
            </a:endParaRPr>
          </a:p>
        </p:txBody>
      </p:sp>
      <p:sp>
        <p:nvSpPr>
          <p:cNvPr id="271" name="Google Shape;271;p26"/>
          <p:cNvSpPr txBox="1"/>
          <p:nvPr/>
        </p:nvSpPr>
        <p:spPr>
          <a:xfrm>
            <a:off x="2948735" y="1129553"/>
            <a:ext cx="2842950" cy="3245223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ru" sz="900" b="1" dirty="0" smtClean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Аннотация:</a:t>
            </a:r>
            <a:r>
              <a:rPr lang="ru" sz="900" b="1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900" b="1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Время пришло. Финальная схватка между силами Добра и Зла. Конец Всего. И Антихрист, дитя Князя Тьмы, был послан на землю. Не лично Князем Тьмы, естественно. Для этого </a:t>
            </a:r>
            <a:r>
              <a:rPr lang="ru-RU" sz="900" dirty="0" smtClean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существуют 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исполнители. Так сказать, демоны </a:t>
            </a:r>
            <a:r>
              <a:rPr lang="ru-RU" sz="9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—</a:t>
            </a:r>
            <a:r>
              <a:rPr lang="ru-RU" sz="900" dirty="0" smtClean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и ангелы </a:t>
            </a:r>
            <a:r>
              <a:rPr lang="ru-RU" sz="9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—</a:t>
            </a:r>
            <a:r>
              <a:rPr lang="ru-RU" sz="900" dirty="0" smtClean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полевые агенты. Самые опытные. Самые верные. </a:t>
            </a:r>
            <a:r>
              <a:rPr lang="ru-RU" sz="900" dirty="0" smtClean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Самые-самые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. Собственно, ради этого момента агенты тысячелетиями вели сражения за души на Земле. В Конце Света сам смысл их существования. И вот пред ними раскрылись сияющие перспективы. Ангелу - вечность в раю - под музыку арф. Исключительно арф. Ни единой гитары. Или даже гобоя. А ангел как-то привык уже, знаете, к хорошему. А уж демону, современному, с мобильником, на совершенно пижонском Бентли 56 года </a:t>
            </a:r>
            <a:r>
              <a:rPr lang="ru-RU" sz="900" dirty="0" smtClean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выпуска,</a:t>
            </a:r>
            <a:r>
              <a:rPr lang="en-US" sz="900" dirty="0" smtClean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ru-RU" sz="9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—</a:t>
            </a:r>
            <a:r>
              <a:rPr lang="en-US" sz="9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900" dirty="0" smtClean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ему </a:t>
            </a:r>
            <a:r>
              <a:rPr lang="ru-RU" sz="900" dirty="0" err="1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перспективка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провести остаток вечности, подбрасывая лопатой уголек к котлам грешников </a:t>
            </a:r>
            <a:r>
              <a:rPr lang="ru-RU" sz="9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—</a:t>
            </a:r>
            <a:r>
              <a:rPr lang="ru-RU" sz="900" dirty="0" smtClean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ru-RU" sz="900" dirty="0">
                <a:solidFill>
                  <a:srgbClr val="434343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хуже святой воды под ногти. А ничего не поделаешь... Или все-таки попробовать? </a:t>
            </a:r>
            <a:r>
              <a:rPr lang="ru" sz="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800" dirty="0">
              <a:solidFill>
                <a:srgbClr val="434343"/>
              </a:solidFill>
            </a:endParaRPr>
          </a:p>
        </p:txBody>
      </p:sp>
      <p:sp>
        <p:nvSpPr>
          <p:cNvPr id="273" name="Google Shape;273;p26"/>
          <p:cNvSpPr/>
          <p:nvPr/>
        </p:nvSpPr>
        <p:spPr>
          <a:xfrm rot="10800000">
            <a:off x="-480950" y="75550"/>
            <a:ext cx="2923200" cy="436800"/>
          </a:xfrm>
          <a:prstGeom prst="chevron">
            <a:avLst>
              <a:gd name="adj" fmla="val 50000"/>
            </a:avLst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6"/>
          <p:cNvSpPr txBox="1"/>
          <p:nvPr/>
        </p:nvSpPr>
        <p:spPr>
          <a:xfrm>
            <a:off x="500225" y="116650"/>
            <a:ext cx="1461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фантастика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6" name="Google Shape;276;p26"/>
          <p:cNvSpPr/>
          <p:nvPr/>
        </p:nvSpPr>
        <p:spPr>
          <a:xfrm>
            <a:off x="120389" y="142466"/>
            <a:ext cx="317310" cy="3029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Блок-схема: узел 10"/>
          <p:cNvSpPr/>
          <p:nvPr/>
        </p:nvSpPr>
        <p:spPr>
          <a:xfrm>
            <a:off x="8460332" y="116650"/>
            <a:ext cx="569853" cy="53777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16+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918" y="792661"/>
            <a:ext cx="2032637" cy="3122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863286" y="3915467"/>
            <a:ext cx="3232626" cy="861774"/>
          </a:xfrm>
          <a:prstGeom prst="rect">
            <a:avLst/>
          </a:prstGeom>
          <a:solidFill>
            <a:srgbClr val="B974EC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Знаменитый роман популярнейших авторов Терри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Пратчетта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и Нила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Геймана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 ЮЮЮЮ</a:t>
            </a:r>
          </a:p>
          <a:p>
            <a:pPr lvl="0">
              <a:spcBef>
                <a:spcPts val="600"/>
              </a:spcBef>
            </a:pP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Комедийная история об ангеле и демоне, которые берутся предотвратить Апокалипсис. </a:t>
            </a:r>
          </a:p>
          <a:p>
            <a:pPr lvl="0">
              <a:spcBef>
                <a:spcPts val="600"/>
              </a:spcBef>
            </a:pP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Издание в </a:t>
            </a:r>
            <a:r>
              <a:rPr lang="ru-RU" sz="8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кинообложке</a:t>
            </a:r>
            <a:r>
              <a:rPr lang="ru-RU" sz="8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к премьере телесериала.</a:t>
            </a:r>
          </a:p>
        </p:txBody>
      </p:sp>
      <p:sp>
        <p:nvSpPr>
          <p:cNvPr id="14" name="Google Shape;271;p26"/>
          <p:cNvSpPr txBox="1"/>
          <p:nvPr/>
        </p:nvSpPr>
        <p:spPr>
          <a:xfrm>
            <a:off x="3113738" y="4549282"/>
            <a:ext cx="2351463" cy="352766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900" b="1" dirty="0" smtClean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Ждем в марте к выходу сериала!</a:t>
            </a:r>
            <a:endParaRPr sz="1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3910</TotalTime>
  <Words>7485</Words>
  <Application>Microsoft Office PowerPoint</Application>
  <PresentationFormat>Экран (16:9)</PresentationFormat>
  <Paragraphs>1078</Paragraphs>
  <Slides>48</Slides>
  <Notes>47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6" baseType="lpstr">
      <vt:lpstr>Arial</vt:lpstr>
      <vt:lpstr>Lora</vt:lpstr>
      <vt:lpstr>Calibri</vt:lpstr>
      <vt:lpstr>Open Sans</vt:lpstr>
      <vt:lpstr>Times New Roman</vt:lpstr>
      <vt:lpstr>Wingdings</vt:lpstr>
      <vt:lpstr>Nunito Sans</vt:lpstr>
      <vt:lpstr>Simple Light</vt:lpstr>
      <vt:lpstr>Художественная литература Новинки: январь–март 2019</vt:lpstr>
      <vt:lpstr>Дина Рубина: «Наполеонов обоз. Книга 2: Белые лошади»  </vt:lpstr>
      <vt:lpstr>Олег Рой: «Верь в меня»  </vt:lpstr>
      <vt:lpstr>Дарья Донцова: «Венец безбрачия белого кролика»    </vt:lpstr>
      <vt:lpstr>Татьяна Устинова  </vt:lpstr>
      <vt:lpstr>Мария Метлицкая  </vt:lpstr>
      <vt:lpstr>Вадим Панов  </vt:lpstr>
      <vt:lpstr>Макс Максимов: «Вход в рай. Укрытие. Когда идет снег»  </vt:lpstr>
      <vt:lpstr>Терри Пратчетт, Нил Гейман:  «Благие знамения»  </vt:lpstr>
      <vt:lpstr>Презентация PowerPoint</vt:lpstr>
      <vt:lpstr>Содзи Симада:  «Токийский зодиак»  </vt:lpstr>
      <vt:lpstr>Татьяна Шахматова: «Иностранный русский»  </vt:lpstr>
      <vt:lpstr>Рейчел Кейн:  «Ручей убийцы»</vt:lpstr>
      <vt:lpstr>Алекс Михаэлидес:  «Безмолвный пациент»  </vt:lpstr>
      <vt:lpstr>Питер Джеймс:  «Абсолютное доказательство»  </vt:lpstr>
      <vt:lpstr>Дэвид Болдаччи:  «Падшие»  </vt:lpstr>
      <vt:lpstr>Камилла Лэкберг «Ведьма (у.н.)»   </vt:lpstr>
      <vt:lpstr>Тереза Дрисколл  «Я наблюдаю за тобой (у.н.)»  </vt:lpstr>
      <vt:lpstr>Кэролайн Кепнес:  «ТЫ» (у.н.)  </vt:lpstr>
      <vt:lpstr>Наталья Тимошенко, Лена Обухова: «Дорогой несбывшихся снов»</vt:lpstr>
      <vt:lpstr>Олег Тиньков:  «Бизнес без MBA.  Под. редакцией Максима Ильяхова» </vt:lpstr>
      <vt:lpstr>Дима Билан:  «Планета Билан. История одного открытия» </vt:lpstr>
      <vt:lpstr>Наталья Давыдова:  «#Прессуйтело-2. Твоя универсальная программа тренировок» </vt:lpstr>
      <vt:lpstr>Игорь Прокопенко:  «Путин — Трамп» и «Места силы России»</vt:lpstr>
      <vt:lpstr>Сергей Бубновский:  «Дорожная аптечка Бубновского» </vt:lpstr>
      <vt:lpstr>Дмитрий Липскеров:  «Туристический сбор в рай»  </vt:lpstr>
      <vt:lpstr>Кристина Далчер:  «Голос»  </vt:lpstr>
      <vt:lpstr>Ханна Оренстейн:  «Игра со спичками»  </vt:lpstr>
      <vt:lpstr>Atticus: «Темнота между звездами»  </vt:lpstr>
      <vt:lpstr>Люсинда Райли: «Полуночная роза»  </vt:lpstr>
      <vt:lpstr>Андрей Эмдин:  «Когда ты проснешься…»  </vt:lpstr>
      <vt:lpstr>Софи Кинселла: «Ты умеешь хранить секреты?»  </vt:lpstr>
      <vt:lpstr>Мартин Чарльз: «Гром и молния»  </vt:lpstr>
      <vt:lpstr>Карен Уайт: «Траектория полета»  </vt:lpstr>
      <vt:lpstr>Маша Трауб: «На грани развода»  </vt:lpstr>
      <vt:lpstr>Ренсом С. К.:  «Маленькая голубая вещица»  </vt:lpstr>
      <vt:lpstr>Ася Лавринович: «От одного Зайца»  </vt:lpstr>
      <vt:lpstr>Джерри Спинелли: «Stargirl. Звездная девочка»  </vt:lpstr>
      <vt:lpstr>Робин Роу: «Птица в клетке»  </vt:lpstr>
      <vt:lpstr>Ольга Миклашевская: «Люди под кожей»  </vt:lpstr>
      <vt:lpstr>Презентация PowerPoint</vt:lpstr>
      <vt:lpstr>Презентация PowerPoint</vt:lpstr>
      <vt:lpstr>Дарт Вейдер. Омнибус суперновинка января   </vt:lpstr>
      <vt:lpstr>Инкал суперновинка февраля   </vt:lpstr>
      <vt:lpstr>«Инкал»</vt:lpstr>
      <vt:lpstr>Харуки Мураками:  «Убить командора» Том 1  </vt:lpstr>
      <vt:lpstr>Харуки Мураками:   «Убить командора» Том 1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красивая картинка+ название</dc:title>
  <dc:creator>Дарья Куприянова</dc:creator>
  <cp:lastModifiedBy>Анна Павлиева</cp:lastModifiedBy>
  <cp:revision>441</cp:revision>
  <cp:lastPrinted>2018-12-17T15:28:38Z</cp:lastPrinted>
  <dcterms:modified xsi:type="dcterms:W3CDTF">2019-01-16T19:58:26Z</dcterms:modified>
</cp:coreProperties>
</file>